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59" r:id="rId8"/>
    <p:sldId id="260" r:id="rId9"/>
    <p:sldId id="261" r:id="rId10"/>
    <p:sldId id="263" r:id="rId11"/>
    <p:sldId id="269" r:id="rId12"/>
    <p:sldId id="264" r:id="rId13"/>
    <p:sldId id="265" r:id="rId14"/>
    <p:sldId id="271" r:id="rId15"/>
    <p:sldId id="279" r:id="rId16"/>
    <p:sldId id="272" r:id="rId17"/>
    <p:sldId id="281" r:id="rId18"/>
    <p:sldId id="273" r:id="rId19"/>
    <p:sldId id="274" r:id="rId20"/>
    <p:sldId id="276" r:id="rId21"/>
    <p:sldId id="277" r:id="rId22"/>
    <p:sldId id="278" r:id="rId23"/>
    <p:sldId id="282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2/27/2012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1829761"/>
          </a:xfrm>
        </p:spPr>
        <p:txBody>
          <a:bodyPr/>
          <a:lstStyle/>
          <a:p>
            <a:r>
              <a:rPr lang="ru-RU" dirty="0" smtClean="0"/>
              <a:t>Модуль 4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Применение ограничений и триггеров для обеспечения целостности данных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Модуль 4: Применение ограничений и триггеров для обеспечения целостности данных</a:t>
            </a:r>
            <a:endParaRPr lang="ru-RU" sz="2800" dirty="0"/>
          </a:p>
        </p:txBody>
      </p:sp>
      <p:sp>
        <p:nvSpPr>
          <p:cNvPr id="4" name="Содержимое 1"/>
          <p:cNvSpPr>
            <a:spLocks noGrp="1"/>
          </p:cNvSpPr>
          <p:nvPr>
            <p:ph idx="1"/>
          </p:nvPr>
        </p:nvSpPr>
        <p:spPr>
          <a:xfrm>
            <a:off x="3857620" y="1481329"/>
            <a:ext cx="4829180" cy="26620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Применение ограничений</a:t>
            </a:r>
            <a:endParaRPr lang="en-US" sz="2400" b="1" dirty="0" smtClean="0"/>
          </a:p>
          <a:p>
            <a:pPr>
              <a:buNone/>
            </a:pPr>
            <a:r>
              <a:rPr lang="ru-RU" sz="2400" b="1" dirty="0" smtClean="0"/>
              <a:t>Внедрение триггеров</a:t>
            </a:r>
          </a:p>
          <a:p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3500430" y="1571612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Типы ограничений</a:t>
            </a:r>
            <a:endParaRPr lang="ru-RU" sz="3600" dirty="0"/>
          </a:p>
        </p:txBody>
      </p:sp>
      <p:graphicFrame>
        <p:nvGraphicFramePr>
          <p:cNvPr id="5" name="Group 43"/>
          <p:cNvGraphicFramePr>
            <a:graphicFrameLocks noGrp="1"/>
          </p:cNvGraphicFramePr>
          <p:nvPr>
            <p:ph idx="1"/>
          </p:nvPr>
        </p:nvGraphicFramePr>
        <p:xfrm>
          <a:off x="200025" y="1285860"/>
          <a:ext cx="8786813" cy="4260851"/>
        </p:xfrm>
        <a:graphic>
          <a:graphicData uri="http://schemas.openxmlformats.org/drawingml/2006/table">
            <a:tbl>
              <a:tblPr/>
              <a:tblGrid>
                <a:gridCol w="1657331"/>
                <a:gridCol w="1643074"/>
                <a:gridCol w="5486408"/>
              </a:tblGrid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Тип целостности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Тип ограничения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Описание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AB"/>
                    </a:solidFill>
                  </a:tcPr>
                </a:tc>
              </a:tr>
              <a:tr h="47466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Доменная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ED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DEFAULT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Значение по умолчанию для столбца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CHECK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Допустимое значение столбца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2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FOREIGN KEY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Столбец, в котором должно быть значение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9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NULL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Допустимость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NULL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-значений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Объектная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ED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PRIMARY KEY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Однозначно определяет каждую строку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UNIQUE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Предотвращает повторение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непервичных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ключей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42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Ссылочная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ED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FOREIGN KEY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Столбцы, значения которых должны совпадать с первичным ключом этой таблицы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CHECK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Допустимые значения столбца на основе содержимого другого столбца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4954555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US" b="1" dirty="0"/>
              <a:t>CREATE TABLE </a:t>
            </a:r>
          </a:p>
          <a:p>
            <a:pPr marL="109728" indent="0">
              <a:buNone/>
            </a:pPr>
            <a:r>
              <a:rPr lang="en-US" dirty="0"/>
              <a:t>    [ </a:t>
            </a:r>
            <a:r>
              <a:rPr lang="en-US" dirty="0" err="1"/>
              <a:t>database_name</a:t>
            </a:r>
            <a:r>
              <a:rPr lang="en-US" dirty="0"/>
              <a:t> . [ </a:t>
            </a:r>
            <a:r>
              <a:rPr lang="en-US" dirty="0" err="1"/>
              <a:t>schema_name</a:t>
            </a:r>
            <a:r>
              <a:rPr lang="en-US" dirty="0"/>
              <a:t> ] . | </a:t>
            </a:r>
            <a:r>
              <a:rPr lang="en-US" dirty="0" err="1"/>
              <a:t>schema_name</a:t>
            </a:r>
            <a:r>
              <a:rPr lang="en-US" dirty="0"/>
              <a:t> . ] </a:t>
            </a:r>
            <a:r>
              <a:rPr lang="en-US" dirty="0" err="1"/>
              <a:t>table_name</a:t>
            </a:r>
            <a:r>
              <a:rPr lang="en-US" dirty="0"/>
              <a:t> </a:t>
            </a:r>
          </a:p>
          <a:p>
            <a:pPr marL="109728" indent="0">
              <a:buNone/>
            </a:pPr>
            <a:r>
              <a:rPr lang="en-US" dirty="0"/>
              <a:t>        ( { &lt;</a:t>
            </a:r>
            <a:r>
              <a:rPr lang="en-US" dirty="0" err="1"/>
              <a:t>column_definition</a:t>
            </a:r>
            <a:r>
              <a:rPr lang="en-US" dirty="0"/>
              <a:t>&gt; | &lt;</a:t>
            </a:r>
            <a:r>
              <a:rPr lang="en-US" dirty="0" err="1"/>
              <a:t>computed_column_definition</a:t>
            </a:r>
            <a:r>
              <a:rPr lang="en-US" dirty="0"/>
              <a:t>&gt; </a:t>
            </a:r>
          </a:p>
          <a:p>
            <a:pPr marL="109728" indent="0">
              <a:buNone/>
            </a:pPr>
            <a:r>
              <a:rPr lang="en-US" dirty="0"/>
              <a:t>                | &lt;</a:t>
            </a:r>
            <a:r>
              <a:rPr lang="en-US" dirty="0" err="1"/>
              <a:t>column_set_definition</a:t>
            </a:r>
            <a:r>
              <a:rPr lang="en-US" dirty="0"/>
              <a:t>&gt; }</a:t>
            </a:r>
          </a:p>
          <a:p>
            <a:pPr marL="109728" indent="0">
              <a:buNone/>
            </a:pPr>
            <a:r>
              <a:rPr lang="en-US" dirty="0"/>
              <a:t>…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&lt;</a:t>
            </a:r>
            <a:r>
              <a:rPr lang="en-US" dirty="0" err="1"/>
              <a:t>column_definition</a:t>
            </a:r>
            <a:r>
              <a:rPr lang="en-US" dirty="0"/>
              <a:t>&gt; ::=</a:t>
            </a:r>
          </a:p>
          <a:p>
            <a:pPr marL="109728" indent="0">
              <a:buNone/>
            </a:pPr>
            <a:r>
              <a:rPr lang="en-US" dirty="0" err="1"/>
              <a:t>column_name</a:t>
            </a:r>
            <a:r>
              <a:rPr lang="en-US" dirty="0"/>
              <a:t> &lt;</a:t>
            </a:r>
            <a:r>
              <a:rPr lang="en-US" dirty="0" err="1"/>
              <a:t>data_type</a:t>
            </a:r>
            <a:r>
              <a:rPr lang="en-US" dirty="0"/>
              <a:t>&gt;</a:t>
            </a:r>
          </a:p>
          <a:p>
            <a:pPr marL="109728" indent="0">
              <a:buNone/>
            </a:pPr>
            <a:r>
              <a:rPr lang="en-US" dirty="0"/>
              <a:t>    [ FILESTREAM ]</a:t>
            </a:r>
          </a:p>
          <a:p>
            <a:pPr marL="109728" indent="0">
              <a:buNone/>
            </a:pPr>
            <a:r>
              <a:rPr lang="en-US" dirty="0"/>
              <a:t>    [ COLLATE </a:t>
            </a:r>
            <a:r>
              <a:rPr lang="en-US" dirty="0" err="1"/>
              <a:t>collation_name</a:t>
            </a:r>
            <a:r>
              <a:rPr lang="en-US" dirty="0"/>
              <a:t> ] </a:t>
            </a:r>
          </a:p>
          <a:p>
            <a:pPr marL="109728" indent="0">
              <a:buNone/>
            </a:pPr>
            <a:r>
              <a:rPr lang="en-US" dirty="0"/>
              <a:t>    [ SPARSE ] 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    [ NULL | NOT NULL ]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pPr algn="ctr"/>
            <a:r>
              <a:rPr lang="ru-RU" dirty="0" smtClean="0"/>
              <a:t>Синтаксис команды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68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fontScale="47500" lnSpcReduction="20000"/>
          </a:bodyPr>
          <a:lstStyle/>
          <a:p>
            <a:pPr marL="109728" indent="0">
              <a:buNone/>
            </a:pPr>
            <a:r>
              <a:rPr lang="en-US" dirty="0" smtClean="0"/>
              <a:t>        </a:t>
            </a:r>
            <a:endParaRPr lang="ru-RU" dirty="0" smtClean="0"/>
          </a:p>
          <a:p>
            <a:pPr marL="109728" indent="0" algn="r">
              <a:buNone/>
            </a:pPr>
            <a:r>
              <a:rPr lang="ru-RU" sz="3400" dirty="0" smtClean="0"/>
              <a:t>продолжение</a:t>
            </a:r>
          </a:p>
          <a:p>
            <a:pPr marL="109728" indent="0">
              <a:buNone/>
            </a:pPr>
            <a:endParaRPr lang="ru-RU" sz="3400" dirty="0"/>
          </a:p>
          <a:p>
            <a:pPr marL="109728" indent="0">
              <a:buNone/>
            </a:pPr>
            <a:r>
              <a:rPr lang="en-US" sz="3400" dirty="0" smtClean="0"/>
              <a:t>[ </a:t>
            </a:r>
            <a:r>
              <a:rPr lang="en-US" sz="3400" dirty="0"/>
              <a:t>CONSTRAINT </a:t>
            </a:r>
            <a:r>
              <a:rPr lang="en-US" sz="3400" dirty="0" err="1"/>
              <a:t>constraint_name</a:t>
            </a:r>
            <a:r>
              <a:rPr lang="en-US" sz="3400" dirty="0"/>
              <a:t> ] DEFAULT </a:t>
            </a:r>
            <a:r>
              <a:rPr lang="en-US" sz="3400" dirty="0" err="1"/>
              <a:t>constant_expression</a:t>
            </a:r>
            <a:r>
              <a:rPr lang="en-US" sz="3400" dirty="0"/>
              <a:t> ] </a:t>
            </a:r>
          </a:p>
          <a:p>
            <a:pPr marL="109728" indent="0">
              <a:buNone/>
            </a:pPr>
            <a:r>
              <a:rPr lang="en-US" sz="3400" dirty="0"/>
              <a:t>      | [ IDENTITY [ ( seed ,increment ) ] [ NOT FOR REPLICATION ] </a:t>
            </a:r>
          </a:p>
          <a:p>
            <a:pPr marL="109728" indent="0">
              <a:buNone/>
            </a:pPr>
            <a:r>
              <a:rPr lang="en-US" sz="3400" dirty="0"/>
              <a:t>    ]</a:t>
            </a:r>
          </a:p>
          <a:p>
            <a:pPr marL="109728" indent="0">
              <a:buNone/>
            </a:pPr>
            <a:r>
              <a:rPr lang="en-US" sz="3400" dirty="0"/>
              <a:t>    [ ROWGUIDCOL ] [ &lt;</a:t>
            </a:r>
            <a:r>
              <a:rPr lang="en-US" sz="3400" dirty="0" err="1"/>
              <a:t>column_constraint</a:t>
            </a:r>
            <a:r>
              <a:rPr lang="en-US" sz="3400" dirty="0"/>
              <a:t>&gt; [ ...n ] ]</a:t>
            </a:r>
          </a:p>
          <a:p>
            <a:pPr marL="109728" indent="0">
              <a:buNone/>
            </a:pPr>
            <a:endParaRPr lang="en-US" sz="3400" dirty="0"/>
          </a:p>
          <a:p>
            <a:pPr marL="109728" indent="0">
              <a:buNone/>
            </a:pPr>
            <a:r>
              <a:rPr lang="en-US" sz="3400" dirty="0"/>
              <a:t>&lt;</a:t>
            </a:r>
            <a:r>
              <a:rPr lang="en-US" sz="3400" dirty="0" err="1"/>
              <a:t>column_constraint</a:t>
            </a:r>
            <a:r>
              <a:rPr lang="en-US" sz="3400" dirty="0"/>
              <a:t>&gt; ::= </a:t>
            </a:r>
          </a:p>
          <a:p>
            <a:pPr marL="109728" indent="0">
              <a:buNone/>
            </a:pPr>
            <a:r>
              <a:rPr lang="en-US" sz="3400" dirty="0"/>
              <a:t>[ CONSTRAINT </a:t>
            </a:r>
            <a:r>
              <a:rPr lang="en-US" sz="3400" dirty="0" err="1"/>
              <a:t>constraint_name</a:t>
            </a:r>
            <a:r>
              <a:rPr lang="en-US" sz="3400" dirty="0"/>
              <a:t> ] </a:t>
            </a:r>
          </a:p>
          <a:p>
            <a:pPr marL="109728" indent="0">
              <a:buNone/>
            </a:pPr>
            <a:r>
              <a:rPr lang="en-US" sz="3400" dirty="0"/>
              <a:t>{     { PRIMARY KEY | UNIQUE } </a:t>
            </a:r>
          </a:p>
          <a:p>
            <a:pPr marL="109728" indent="0">
              <a:buNone/>
            </a:pPr>
            <a:r>
              <a:rPr lang="en-US" sz="3400" dirty="0"/>
              <a:t>        [ CLUSTERED | NONCLUSTERED ] </a:t>
            </a:r>
          </a:p>
          <a:p>
            <a:pPr marL="109728" indent="0">
              <a:buNone/>
            </a:pPr>
            <a:r>
              <a:rPr lang="en-US" sz="3400" dirty="0"/>
              <a:t>        [ </a:t>
            </a:r>
          </a:p>
          <a:p>
            <a:pPr marL="109728" indent="0">
              <a:buNone/>
            </a:pPr>
            <a:r>
              <a:rPr lang="en-US" sz="3400" dirty="0"/>
              <a:t>            WITH FILLFACTOR = </a:t>
            </a:r>
            <a:r>
              <a:rPr lang="en-US" sz="3400" dirty="0" err="1"/>
              <a:t>fillfactor</a:t>
            </a:r>
            <a:r>
              <a:rPr lang="en-US" sz="3400" dirty="0"/>
              <a:t>  </a:t>
            </a:r>
          </a:p>
          <a:p>
            <a:pPr marL="109728" indent="0">
              <a:buNone/>
            </a:pPr>
            <a:r>
              <a:rPr lang="en-US" sz="3400" dirty="0"/>
              <a:t>          | WITH ( &lt; </a:t>
            </a:r>
            <a:r>
              <a:rPr lang="en-US" sz="3400" dirty="0" err="1"/>
              <a:t>index_option</a:t>
            </a:r>
            <a:r>
              <a:rPr lang="en-US" sz="3400" dirty="0"/>
              <a:t> &gt; [ , ...n ] ) </a:t>
            </a:r>
          </a:p>
          <a:p>
            <a:pPr marL="109728" indent="0">
              <a:buNone/>
            </a:pPr>
            <a:r>
              <a:rPr lang="en-US" sz="3400" dirty="0"/>
              <a:t>        ] </a:t>
            </a:r>
          </a:p>
          <a:p>
            <a:pPr marL="109728" indent="0">
              <a:buNone/>
            </a:pPr>
            <a:r>
              <a:rPr lang="en-US" sz="3400" dirty="0"/>
              <a:t>        [ ON { </a:t>
            </a:r>
            <a:r>
              <a:rPr lang="en-US" sz="3400" dirty="0" err="1"/>
              <a:t>partition_scheme_name</a:t>
            </a:r>
            <a:r>
              <a:rPr lang="en-US" sz="3400" dirty="0"/>
              <a:t> ( </a:t>
            </a:r>
            <a:r>
              <a:rPr lang="en-US" sz="3400" dirty="0" err="1"/>
              <a:t>partition_column_name</a:t>
            </a:r>
            <a:r>
              <a:rPr lang="en-US" sz="3400" dirty="0"/>
              <a:t> ) </a:t>
            </a:r>
          </a:p>
          <a:p>
            <a:pPr marL="109728" indent="0">
              <a:buNone/>
            </a:pPr>
            <a:r>
              <a:rPr lang="en-US" sz="3400" dirty="0"/>
              <a:t>            | </a:t>
            </a:r>
            <a:r>
              <a:rPr lang="en-US" sz="3400" dirty="0" err="1"/>
              <a:t>filegroup</a:t>
            </a:r>
            <a:r>
              <a:rPr lang="en-US" sz="3400" dirty="0"/>
              <a:t> | "default" } ]</a:t>
            </a:r>
          </a:p>
          <a:p>
            <a:pPr marL="109728" indent="0">
              <a:buNone/>
            </a:pPr>
            <a:r>
              <a:rPr lang="en-US" sz="3400" dirty="0"/>
              <a:t>  | [ FOREIGN KEY ] </a:t>
            </a:r>
          </a:p>
          <a:p>
            <a:pPr marL="109728" indent="0">
              <a:buNone/>
            </a:pPr>
            <a:r>
              <a:rPr lang="en-US" sz="3400" dirty="0"/>
              <a:t>        REFERENCES [ </a:t>
            </a:r>
            <a:r>
              <a:rPr lang="en-US" sz="3400" dirty="0" err="1"/>
              <a:t>schema_name</a:t>
            </a:r>
            <a:r>
              <a:rPr lang="en-US" sz="3400" dirty="0"/>
              <a:t> . ] </a:t>
            </a:r>
            <a:r>
              <a:rPr lang="en-US" sz="3400" dirty="0" err="1"/>
              <a:t>referenced_table_name</a:t>
            </a:r>
            <a:r>
              <a:rPr lang="en-US" sz="3400" dirty="0"/>
              <a:t> [ ( </a:t>
            </a:r>
            <a:r>
              <a:rPr lang="en-US" sz="3400" dirty="0" err="1"/>
              <a:t>ref_column</a:t>
            </a:r>
            <a:r>
              <a:rPr lang="en-US" sz="3400" dirty="0"/>
              <a:t> ) ] </a:t>
            </a:r>
          </a:p>
          <a:p>
            <a:pPr marL="109728" indent="0">
              <a:buNone/>
            </a:pPr>
            <a:r>
              <a:rPr lang="en-US" sz="3400" dirty="0"/>
              <a:t>        [ ON DELETE { NO ACTION | CASCADE | SET NULL | SET DEFAULT } ] </a:t>
            </a:r>
          </a:p>
          <a:p>
            <a:pPr marL="109728" indent="0">
              <a:buNone/>
            </a:pPr>
            <a:r>
              <a:rPr lang="en-US" sz="3400" dirty="0"/>
              <a:t>        [ ON UPDATE { NO ACTION | CASCADE | SET NULL | SET DEFAULT } ] </a:t>
            </a:r>
          </a:p>
          <a:p>
            <a:pPr marL="109728" indent="0">
              <a:buNone/>
            </a:pPr>
            <a:r>
              <a:rPr lang="en-US" sz="3400" dirty="0"/>
              <a:t>        [ NOT FOR REPLICATION ] </a:t>
            </a:r>
          </a:p>
          <a:p>
            <a:pPr marL="109728" indent="0">
              <a:buNone/>
            </a:pPr>
            <a:r>
              <a:rPr lang="en-US" sz="3400" dirty="0"/>
              <a:t>  | CHECK [ NOT FOR REPLICATION ] ( </a:t>
            </a:r>
            <a:r>
              <a:rPr lang="en-US" sz="3400" dirty="0" err="1"/>
              <a:t>logical_expression</a:t>
            </a:r>
            <a:r>
              <a:rPr lang="en-US" sz="3400" dirty="0"/>
              <a:t> ) </a:t>
            </a:r>
          </a:p>
          <a:p>
            <a:pPr marL="109728" indent="0">
              <a:buNone/>
            </a:pPr>
            <a:r>
              <a:rPr lang="en-US" sz="3400" dirty="0"/>
              <a:t>}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2316929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 fontScale="62500" lnSpcReduction="20000"/>
          </a:bodyPr>
          <a:lstStyle/>
          <a:p>
            <a:pPr marL="109728" indent="0" algn="r">
              <a:buNone/>
            </a:pPr>
            <a:r>
              <a:rPr lang="ru-RU" dirty="0" smtClean="0"/>
              <a:t>продолжение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en-US" dirty="0" smtClean="0"/>
              <a:t>[ </a:t>
            </a:r>
            <a:r>
              <a:rPr lang="en-US" dirty="0"/>
              <a:t>CONSTRAINT </a:t>
            </a:r>
            <a:r>
              <a:rPr lang="en-US" dirty="0" err="1"/>
              <a:t>constraint_name</a:t>
            </a:r>
            <a:r>
              <a:rPr lang="en-US" dirty="0"/>
              <a:t> ] </a:t>
            </a:r>
          </a:p>
          <a:p>
            <a:pPr marL="109728" indent="0">
              <a:buNone/>
            </a:pPr>
            <a:r>
              <a:rPr lang="en-US" dirty="0"/>
              <a:t>{ </a:t>
            </a:r>
          </a:p>
          <a:p>
            <a:pPr marL="109728" indent="0">
              <a:buNone/>
            </a:pPr>
            <a:r>
              <a:rPr lang="en-US" dirty="0"/>
              <a:t>    { PRIMARY KEY | UNIQUE } </a:t>
            </a:r>
          </a:p>
          <a:p>
            <a:pPr marL="109728" indent="0">
              <a:buNone/>
            </a:pPr>
            <a:r>
              <a:rPr lang="en-US" dirty="0"/>
              <a:t>        [ CLUSTERED | NONCLUSTERED ] </a:t>
            </a:r>
          </a:p>
          <a:p>
            <a:pPr marL="109728" indent="0">
              <a:buNone/>
            </a:pPr>
            <a:r>
              <a:rPr lang="en-US" dirty="0"/>
              <a:t>                (column [ ASC | DESC ] [ ,...n ] ) </a:t>
            </a:r>
          </a:p>
          <a:p>
            <a:pPr marL="109728" indent="0">
              <a:buNone/>
            </a:pPr>
            <a:r>
              <a:rPr lang="en-US" dirty="0"/>
              <a:t>        [ </a:t>
            </a:r>
          </a:p>
          <a:p>
            <a:pPr marL="109728" indent="0">
              <a:buNone/>
            </a:pPr>
            <a:r>
              <a:rPr lang="en-US" dirty="0"/>
              <a:t>            WITH FILLFACTOR = </a:t>
            </a:r>
            <a:r>
              <a:rPr lang="en-US" dirty="0" err="1"/>
              <a:t>fillfactor</a:t>
            </a:r>
            <a:r>
              <a:rPr lang="en-US" dirty="0"/>
              <a:t> </a:t>
            </a:r>
          </a:p>
          <a:p>
            <a:pPr marL="109728" indent="0">
              <a:buNone/>
            </a:pPr>
            <a:r>
              <a:rPr lang="en-US" dirty="0"/>
              <a:t>           |WITH ( &lt;</a:t>
            </a:r>
            <a:r>
              <a:rPr lang="en-US" dirty="0" err="1"/>
              <a:t>index_option</a:t>
            </a:r>
            <a:r>
              <a:rPr lang="en-US" dirty="0"/>
              <a:t>&gt; [ , ...n ] ) </a:t>
            </a:r>
          </a:p>
          <a:p>
            <a:pPr marL="109728" indent="0">
              <a:buNone/>
            </a:pPr>
            <a:r>
              <a:rPr lang="en-US" dirty="0"/>
              <a:t>        ]</a:t>
            </a:r>
          </a:p>
          <a:p>
            <a:pPr marL="109728" indent="0">
              <a:buNone/>
            </a:pPr>
            <a:r>
              <a:rPr lang="en-US" dirty="0"/>
              <a:t>        [ ON { </a:t>
            </a:r>
            <a:r>
              <a:rPr lang="en-US" dirty="0" err="1"/>
              <a:t>partition_scheme_name</a:t>
            </a:r>
            <a:r>
              <a:rPr lang="en-US" dirty="0"/>
              <a:t> (</a:t>
            </a:r>
            <a:r>
              <a:rPr lang="en-US" dirty="0" err="1"/>
              <a:t>partition_column_name</a:t>
            </a:r>
            <a:r>
              <a:rPr lang="en-US" dirty="0"/>
              <a:t>)</a:t>
            </a:r>
          </a:p>
          <a:p>
            <a:pPr marL="109728" indent="0">
              <a:buNone/>
            </a:pPr>
            <a:r>
              <a:rPr lang="en-US" dirty="0"/>
              <a:t>            | </a:t>
            </a:r>
            <a:r>
              <a:rPr lang="en-US" dirty="0" err="1"/>
              <a:t>filegroup</a:t>
            </a:r>
            <a:r>
              <a:rPr lang="en-US" dirty="0"/>
              <a:t> | "default" } ] </a:t>
            </a:r>
          </a:p>
          <a:p>
            <a:pPr marL="109728" indent="0">
              <a:buNone/>
            </a:pPr>
            <a:r>
              <a:rPr lang="en-US" dirty="0"/>
              <a:t>    | FOREIGN KEY </a:t>
            </a:r>
          </a:p>
          <a:p>
            <a:pPr marL="109728" indent="0">
              <a:buNone/>
            </a:pPr>
            <a:r>
              <a:rPr lang="en-US" dirty="0"/>
              <a:t>                ( column [ ,...n ] ) </a:t>
            </a:r>
          </a:p>
          <a:p>
            <a:pPr marL="109728" indent="0">
              <a:buNone/>
            </a:pPr>
            <a:r>
              <a:rPr lang="en-US" dirty="0"/>
              <a:t>        REFERENCES </a:t>
            </a:r>
            <a:r>
              <a:rPr lang="en-US" dirty="0" err="1"/>
              <a:t>referenced_table_name</a:t>
            </a:r>
            <a:r>
              <a:rPr lang="en-US" dirty="0"/>
              <a:t> [ ( </a:t>
            </a:r>
            <a:r>
              <a:rPr lang="en-US" dirty="0" err="1"/>
              <a:t>ref_column</a:t>
            </a:r>
            <a:r>
              <a:rPr lang="en-US" dirty="0"/>
              <a:t> [ ,...n ] ) ] </a:t>
            </a:r>
          </a:p>
          <a:p>
            <a:pPr marL="109728" indent="0">
              <a:buNone/>
            </a:pPr>
            <a:r>
              <a:rPr lang="en-US" dirty="0"/>
              <a:t>        [ ON DELETE { NO ACTION | CASCADE | SET NULL | SET DEFAULT } ] </a:t>
            </a:r>
          </a:p>
          <a:p>
            <a:pPr marL="109728" indent="0">
              <a:buNone/>
            </a:pPr>
            <a:r>
              <a:rPr lang="en-US" dirty="0"/>
              <a:t>        [ ON UPDATE { NO ACTION | CASCADE | SET NULL | SET DEFAULT } ] </a:t>
            </a:r>
          </a:p>
          <a:p>
            <a:pPr marL="109728" indent="0">
              <a:buNone/>
            </a:pPr>
            <a:r>
              <a:rPr lang="en-US" dirty="0"/>
              <a:t>        [ NOT FOR REPLICATION ] </a:t>
            </a:r>
          </a:p>
          <a:p>
            <a:pPr marL="109728" indent="0">
              <a:buNone/>
            </a:pPr>
            <a:r>
              <a:rPr lang="en-US" dirty="0"/>
              <a:t>    | CHECK [ NOT FOR REPLICATION ] ( </a:t>
            </a:r>
            <a:r>
              <a:rPr lang="en-US" dirty="0" err="1"/>
              <a:t>logical_expression</a:t>
            </a:r>
            <a:r>
              <a:rPr lang="en-US" dirty="0"/>
              <a:t> ) </a:t>
            </a:r>
          </a:p>
          <a:p>
            <a:pPr marL="109728" indent="0">
              <a:buNone/>
            </a:pPr>
            <a:r>
              <a:rPr lang="en-US" dirty="0" smtClean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071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Ограничения ключей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406371" y="3929062"/>
            <a:ext cx="4941887" cy="187960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ru-RU" dirty="0" smtClean="0"/>
              <a:t>Ограничение внешнего ключа</a:t>
            </a:r>
            <a:r>
              <a:rPr lang="en-US" dirty="0" smtClean="0"/>
              <a:t>:</a:t>
            </a:r>
            <a:endParaRPr lang="en-US" sz="2000" dirty="0"/>
          </a:p>
        </p:txBody>
      </p:sp>
      <p:sp>
        <p:nvSpPr>
          <p:cNvPr id="5" name="Rounded Rectangle 849923"/>
          <p:cNvSpPr>
            <a:spLocks noChangeArrowheads="1"/>
          </p:cNvSpPr>
          <p:nvPr/>
        </p:nvSpPr>
        <p:spPr bwMode="auto">
          <a:xfrm>
            <a:off x="357158" y="1239837"/>
            <a:ext cx="4941888" cy="187960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ru-RU" dirty="0" smtClean="0"/>
              <a:t>Ограничение первичного ключа</a:t>
            </a:r>
            <a:r>
              <a:rPr lang="en-US" dirty="0" smtClean="0"/>
              <a:t>:</a:t>
            </a:r>
            <a:endParaRPr lang="en-US" sz="2000" dirty="0"/>
          </a:p>
        </p:txBody>
      </p:sp>
      <p:sp>
        <p:nvSpPr>
          <p:cNvPr id="6" name="Rounded Rectangle 844808"/>
          <p:cNvSpPr>
            <a:spLocks noChangeArrowheads="1"/>
          </p:cNvSpPr>
          <p:nvPr/>
        </p:nvSpPr>
        <p:spPr bwMode="auto">
          <a:xfrm>
            <a:off x="615921" y="2317750"/>
            <a:ext cx="4570412" cy="5937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31775" indent="-231775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Уникальное значение</a:t>
            </a:r>
            <a:r>
              <a:rPr lang="en-US" dirty="0" smtClean="0"/>
              <a:t> </a:t>
            </a:r>
            <a:r>
              <a:rPr lang="en-US" dirty="0"/>
              <a:t>– </a:t>
            </a:r>
            <a:br>
              <a:rPr lang="en-US" dirty="0"/>
            </a:br>
            <a:r>
              <a:rPr lang="en-US" dirty="0"/>
              <a:t>null </a:t>
            </a:r>
            <a:r>
              <a:rPr lang="ru-RU" dirty="0" smtClean="0"/>
              <a:t>не допускается</a:t>
            </a:r>
            <a:endParaRPr lang="en-US" dirty="0"/>
          </a:p>
        </p:txBody>
      </p:sp>
      <p:sp>
        <p:nvSpPr>
          <p:cNvPr id="7" name="Rounded Rectangle 844812"/>
          <p:cNvSpPr>
            <a:spLocks noChangeArrowheads="1"/>
          </p:cNvSpPr>
          <p:nvPr/>
        </p:nvSpPr>
        <p:spPr bwMode="auto">
          <a:xfrm>
            <a:off x="601633" y="1652587"/>
            <a:ext cx="4570413" cy="595313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sz="1400" dirty="0" smtClean="0"/>
              <a:t>Один</a:t>
            </a:r>
            <a:r>
              <a:rPr lang="en-US" sz="1400" dirty="0" smtClean="0"/>
              <a:t> </a:t>
            </a:r>
            <a:r>
              <a:rPr lang="en-US" sz="1400" dirty="0"/>
              <a:t>PRIMARY KEY </a:t>
            </a:r>
            <a:r>
              <a:rPr lang="ru-RU" sz="1400" dirty="0" smtClean="0"/>
              <a:t>на таблицу</a:t>
            </a:r>
            <a:r>
              <a:rPr lang="en-US" sz="1400" dirty="0" smtClean="0"/>
              <a:t> </a:t>
            </a:r>
            <a:r>
              <a:rPr lang="en-US" sz="1400" dirty="0"/>
              <a:t>– </a:t>
            </a:r>
            <a:br>
              <a:rPr lang="en-US" sz="1400" dirty="0"/>
            </a:br>
            <a:r>
              <a:rPr lang="ru-RU" sz="1400" dirty="0" smtClean="0"/>
              <a:t>на основе одного или</a:t>
            </a:r>
            <a:br>
              <a:rPr lang="ru-RU" sz="1400" dirty="0" smtClean="0"/>
            </a:br>
            <a:r>
              <a:rPr lang="ru-RU" sz="1400" dirty="0" smtClean="0"/>
              <a:t>нескольких столбцов</a:t>
            </a:r>
          </a:p>
        </p:txBody>
      </p:sp>
      <p:sp>
        <p:nvSpPr>
          <p:cNvPr id="8" name="Rounded Rectangle 844808"/>
          <p:cNvSpPr>
            <a:spLocks noChangeArrowheads="1"/>
          </p:cNvSpPr>
          <p:nvPr/>
        </p:nvSpPr>
        <p:spPr bwMode="auto">
          <a:xfrm>
            <a:off x="646083" y="4310062"/>
            <a:ext cx="4570413" cy="5937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Ссылки между столбцами в одной</a:t>
            </a:r>
            <a:br>
              <a:rPr lang="ru-RU" dirty="0" smtClean="0"/>
            </a:br>
            <a:r>
              <a:rPr lang="ru-RU" dirty="0" smtClean="0"/>
              <a:t>или разных таблицах</a:t>
            </a:r>
            <a:endParaRPr lang="en-US" dirty="0"/>
          </a:p>
        </p:txBody>
      </p:sp>
      <p:sp>
        <p:nvSpPr>
          <p:cNvPr id="9" name="Rounded Rectangle 844808"/>
          <p:cNvSpPr>
            <a:spLocks noChangeArrowheads="1"/>
          </p:cNvSpPr>
          <p:nvPr/>
        </p:nvSpPr>
        <p:spPr bwMode="auto">
          <a:xfrm>
            <a:off x="655608" y="4999037"/>
            <a:ext cx="4570413" cy="5937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 </a:t>
            </a:r>
            <a:r>
              <a:rPr lang="ru-RU" dirty="0" smtClean="0"/>
              <a:t>Должен ссылаться на</a:t>
            </a:r>
            <a:br>
              <a:rPr lang="ru-RU" dirty="0" smtClean="0"/>
            </a:br>
            <a:r>
              <a:rPr lang="en-US" dirty="0" smtClean="0"/>
              <a:t>PRIMARY KEY</a:t>
            </a:r>
            <a:r>
              <a:rPr lang="ru-RU" dirty="0" smtClean="0"/>
              <a:t> или</a:t>
            </a:r>
            <a:r>
              <a:rPr lang="en-US" dirty="0" smtClean="0"/>
              <a:t> UNIQUE</a:t>
            </a:r>
            <a:endParaRPr lang="en-US" dirty="0"/>
          </a:p>
        </p:txBody>
      </p:sp>
      <p:pic>
        <p:nvPicPr>
          <p:cNvPr id="10" name="Picture 3" descr="H:\PPT Graphics\MSL_PNG_Object_Library\abstract_rectangle01_01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6925" y="1928802"/>
            <a:ext cx="45370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4786314" y="2071678"/>
            <a:ext cx="4065587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400" b="0" dirty="0">
                <a:latin typeface="Courier New" pitchFamily="49" charset="0"/>
              </a:rPr>
              <a:t>CREATE TABLE [</a:t>
            </a:r>
            <a:r>
              <a:rPr lang="en-US" sz="1400" b="0" dirty="0" err="1">
                <a:latin typeface="Courier New" pitchFamily="49" charset="0"/>
              </a:rPr>
              <a:t>HumanResources</a:t>
            </a:r>
            <a:r>
              <a:rPr lang="en-US" sz="1400" b="0" dirty="0">
                <a:latin typeface="Courier New" pitchFamily="49" charset="0"/>
              </a:rPr>
              <a:t>].[Department] (…</a:t>
            </a:r>
          </a:p>
          <a:p>
            <a:pPr algn="l"/>
            <a:r>
              <a:rPr lang="en-US" sz="1400" b="0" dirty="0">
                <a:latin typeface="Courier New" pitchFamily="49" charset="0"/>
              </a:rPr>
              <a:t>CONSTRAINT [</a:t>
            </a:r>
            <a:r>
              <a:rPr lang="en-US" sz="1400" b="0" dirty="0" err="1">
                <a:latin typeface="Courier New" pitchFamily="49" charset="0"/>
              </a:rPr>
              <a:t>PK_Department_DepartmentID</a:t>
            </a:r>
            <a:r>
              <a:rPr lang="en-US" sz="1400" b="0" dirty="0">
                <a:latin typeface="Courier New" pitchFamily="49" charset="0"/>
              </a:rPr>
              <a:t>] PRIMARY KEY CLUSTERED ([</a:t>
            </a:r>
            <a:r>
              <a:rPr lang="en-US" sz="1400" b="0" dirty="0" err="1">
                <a:latin typeface="Courier New" pitchFamily="49" charset="0"/>
              </a:rPr>
              <a:t>DepartmentID</a:t>
            </a:r>
            <a:r>
              <a:rPr lang="en-US" sz="1400" b="0" dirty="0">
                <a:latin typeface="Courier New" pitchFamily="49" charset="0"/>
              </a:rPr>
              <a:t>] ASC) WITH (IGNORE_DUP_KEY = OFF) ON [PRIMARY])</a:t>
            </a:r>
          </a:p>
        </p:txBody>
      </p:sp>
      <p:pic>
        <p:nvPicPr>
          <p:cNvPr id="12" name="Picture 3" descr="H:\PPT Graphics\MSL_PNG_Object_Library\abstract_rectangle01_01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3225" y="4714884"/>
            <a:ext cx="49307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4489450" y="4837121"/>
            <a:ext cx="46545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400" b="0">
                <a:latin typeface="Courier New" pitchFamily="49" charset="0"/>
              </a:rPr>
              <a:t>ALTER TABLE [Sales].[SalesOrderHeader] WITH CHECK</a:t>
            </a:r>
          </a:p>
          <a:p>
            <a:pPr algn="l"/>
            <a:r>
              <a:rPr lang="en-US" sz="1400" b="0">
                <a:latin typeface="Courier New" pitchFamily="49" charset="0"/>
              </a:rPr>
              <a:t>ADD CONSTRAINT [FK_SalesOrderHeader_Customer_CustomerID] FOREIGN KEY ([CustomerID]) REFERENCES [Sales].[Customer] ([CustomerID])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Другие ограничения</a:t>
            </a:r>
            <a:endParaRPr lang="ru-RU" sz="3600" dirty="0"/>
          </a:p>
        </p:txBody>
      </p:sp>
      <p:graphicFrame>
        <p:nvGraphicFramePr>
          <p:cNvPr id="4" name="Group 20"/>
          <p:cNvGraphicFramePr>
            <a:graphicFrameLocks noGrp="1"/>
          </p:cNvGraphicFramePr>
          <p:nvPr>
            <p:ph idx="1"/>
          </p:nvPr>
        </p:nvGraphicFramePr>
        <p:xfrm>
          <a:off x="149225" y="1619250"/>
          <a:ext cx="8847138" cy="40325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573213"/>
                <a:gridCol w="7273925"/>
              </a:tblGrid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DEFAULT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Определяет значение столбца, если оно не задается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Только одно ограничение 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DEFAULT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 столбец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Можно использовать некоторые системные функции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/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CHECK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Ограничивает значение, которые можно задать в столбце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Можно использовать несколько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CHECK 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для столбца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Может ссылаться на столбцы в той же таблице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 может содержать подзапросы</a:t>
                      </a:r>
                      <a:endParaRPr kumimoji="0" 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/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UNIQUE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Гарантирует. Что каждое значение в столбце уникально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Только одно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NULL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-значение на столбец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Может включать один или несколько столбцов</a:t>
                      </a: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Каскадная ссылочная целостность</a:t>
            </a:r>
            <a:endParaRPr lang="ru-RU" sz="3600" dirty="0"/>
          </a:p>
        </p:txBody>
      </p:sp>
      <p:graphicFrame>
        <p:nvGraphicFramePr>
          <p:cNvPr id="4" name="Group 113"/>
          <p:cNvGraphicFramePr>
            <a:graphicFrameLocks noGrp="1"/>
          </p:cNvGraphicFramePr>
          <p:nvPr>
            <p:ph idx="1"/>
          </p:nvPr>
        </p:nvGraphicFramePr>
        <p:xfrm>
          <a:off x="577850" y="2214554"/>
          <a:ext cx="7931888" cy="366266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756144"/>
                <a:gridCol w="3087872"/>
                <a:gridCol w="3087872"/>
              </a:tblGrid>
              <a:tr h="708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Параметр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Поведение 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UPDATE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Поведение 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DELETE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</a:tr>
              <a:tr h="70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 ACTION </a:t>
                      </a:r>
                      <a:r>
                        <a:rPr kumimoji="0" lang="en-GB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 умолчанию</a:t>
                      </a:r>
                      <a:r>
                        <a:rPr kumimoji="0" lang="en-GB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Ошибка и откат транзакции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CASCADE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Обновление внешних ключей в связанной таблице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Удаление строк в связанной таблице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</a:tr>
              <a:tr h="706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SET NULL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Внешним ключам в связанных таблицах присваиваются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NULL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-значения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SET DEFAULT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Внешним ключам в связанных таблицах устанавливаются значения по умолчанию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AutoShape 54"/>
          <p:cNvSpPr>
            <a:spLocks noChangeArrowheads="1"/>
          </p:cNvSpPr>
          <p:nvPr/>
        </p:nvSpPr>
        <p:spPr bwMode="auto">
          <a:xfrm>
            <a:off x="531813" y="1285860"/>
            <a:ext cx="7994650" cy="884237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Задается оператором</a:t>
            </a:r>
            <a:r>
              <a:rPr lang="en-GB" dirty="0" smtClean="0"/>
              <a:t> </a:t>
            </a:r>
            <a:r>
              <a:rPr lang="en-GB" dirty="0"/>
              <a:t>CASCADE </a:t>
            </a:r>
            <a:r>
              <a:rPr lang="ru-RU" dirty="0" smtClean="0"/>
              <a:t>ограничения</a:t>
            </a:r>
            <a:r>
              <a:rPr lang="en-GB" dirty="0" smtClean="0"/>
              <a:t> </a:t>
            </a:r>
            <a:r>
              <a:rPr lang="en-GB" dirty="0"/>
              <a:t>FOREIGN KEY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Что такое триггер?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257175" y="1428736"/>
            <a:ext cx="8658225" cy="188914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ru-RU" sz="2000" dirty="0" smtClean="0"/>
              <a:t>Триггеры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5" name="Rounded Rectangle 849926"/>
          <p:cNvSpPr>
            <a:spLocks noChangeArrowheads="1"/>
          </p:cNvSpPr>
          <p:nvPr/>
        </p:nvSpPr>
        <p:spPr bwMode="auto">
          <a:xfrm>
            <a:off x="536575" y="1836739"/>
            <a:ext cx="8172450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    </a:t>
            </a:r>
            <a:r>
              <a:rPr lang="ru-RU" dirty="0" smtClean="0"/>
              <a:t>Специальные хранимые процедура, выполняющиеся при </a:t>
            </a:r>
            <a:br>
              <a:rPr lang="ru-RU" dirty="0" smtClean="0"/>
            </a:br>
            <a:r>
              <a:rPr lang="ru-RU" dirty="0" smtClean="0"/>
              <a:t>     изменениях</a:t>
            </a:r>
            <a:r>
              <a:rPr lang="en-US" dirty="0" smtClean="0"/>
              <a:t> </a:t>
            </a:r>
            <a:r>
              <a:rPr lang="ru-RU" dirty="0" smtClean="0"/>
              <a:t>таблицы выражениями </a:t>
            </a:r>
            <a:r>
              <a:rPr lang="en-US" dirty="0" smtClean="0"/>
              <a:t>INSERT,</a:t>
            </a:r>
            <a:r>
              <a:rPr lang="ru-RU" dirty="0" smtClean="0"/>
              <a:t> </a:t>
            </a:r>
            <a:r>
              <a:rPr lang="en-US" dirty="0" smtClean="0"/>
              <a:t>UPDATE</a:t>
            </a:r>
            <a:r>
              <a:rPr lang="ru-RU" dirty="0" smtClean="0"/>
              <a:t> или</a:t>
            </a:r>
            <a:r>
              <a:rPr lang="en-US" dirty="0" smtClean="0"/>
              <a:t> DELETE</a:t>
            </a:r>
            <a:endParaRPr lang="en-US" dirty="0"/>
          </a:p>
        </p:txBody>
      </p:sp>
      <p:sp>
        <p:nvSpPr>
          <p:cNvPr id="6" name="Rounded Rectangle 13"/>
          <p:cNvSpPr>
            <a:spLocks noChangeArrowheads="1"/>
          </p:cNvSpPr>
          <p:nvPr/>
        </p:nvSpPr>
        <p:spPr bwMode="auto">
          <a:xfrm>
            <a:off x="393700" y="1911351"/>
            <a:ext cx="438150" cy="39211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7" name="Rounded Rectangle 849933"/>
          <p:cNvSpPr>
            <a:spLocks noChangeArrowheads="1"/>
          </p:cNvSpPr>
          <p:nvPr/>
        </p:nvSpPr>
        <p:spPr bwMode="auto">
          <a:xfrm>
            <a:off x="523875" y="2528889"/>
            <a:ext cx="8197850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    </a:t>
            </a:r>
            <a:r>
              <a:rPr lang="ru-RU" dirty="0" smtClean="0"/>
              <a:t>Выполняются в той же транзакции, что и инициирующее действие</a:t>
            </a:r>
            <a:endParaRPr lang="en-US" dirty="0"/>
          </a:p>
        </p:txBody>
      </p:sp>
      <p:sp>
        <p:nvSpPr>
          <p:cNvPr id="8" name="Rounded Rectangle 15"/>
          <p:cNvSpPr>
            <a:spLocks noChangeArrowheads="1"/>
          </p:cNvSpPr>
          <p:nvPr/>
        </p:nvSpPr>
        <p:spPr bwMode="auto">
          <a:xfrm>
            <a:off x="381000" y="2601914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9" name="Rounded Rectangle 849923"/>
          <p:cNvSpPr>
            <a:spLocks noChangeArrowheads="1"/>
          </p:cNvSpPr>
          <p:nvPr/>
        </p:nvSpPr>
        <p:spPr bwMode="auto">
          <a:xfrm>
            <a:off x="520700" y="4500570"/>
            <a:ext cx="7961313" cy="1660524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10" name="Rounded Rectangle 844808"/>
          <p:cNvSpPr>
            <a:spLocks noChangeArrowheads="1"/>
          </p:cNvSpPr>
          <p:nvPr/>
        </p:nvSpPr>
        <p:spPr bwMode="auto">
          <a:xfrm>
            <a:off x="804863" y="4930775"/>
            <a:ext cx="7450137" cy="5302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 ALTER </a:t>
            </a:r>
            <a:r>
              <a:rPr lang="ru-RU" dirty="0" smtClean="0"/>
              <a:t>выполняются после действий</a:t>
            </a:r>
            <a:r>
              <a:rPr lang="en-US" dirty="0" smtClean="0"/>
              <a:t> </a:t>
            </a:r>
            <a:r>
              <a:rPr lang="en-US" dirty="0"/>
              <a:t>INSERT, </a:t>
            </a:r>
            <a:r>
              <a:rPr lang="en-US" dirty="0" smtClean="0"/>
              <a:t>UPDATE</a:t>
            </a:r>
            <a:r>
              <a:rPr lang="ru-RU" dirty="0" smtClean="0"/>
              <a:t> или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smtClean="0"/>
              <a:t>DELETE</a:t>
            </a:r>
            <a:endParaRPr lang="en-US" dirty="0"/>
          </a:p>
        </p:txBody>
      </p:sp>
      <p:sp>
        <p:nvSpPr>
          <p:cNvPr id="11" name="Rounded Rectangle 844808"/>
          <p:cNvSpPr>
            <a:spLocks noChangeArrowheads="1"/>
          </p:cNvSpPr>
          <p:nvPr/>
        </p:nvSpPr>
        <p:spPr bwMode="auto">
          <a:xfrm>
            <a:off x="814388" y="5518150"/>
            <a:ext cx="7450137" cy="573088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 INSTEAD OF </a:t>
            </a:r>
            <a:r>
              <a:rPr lang="ru-RU" dirty="0" smtClean="0"/>
              <a:t>выполняются вместо действий</a:t>
            </a:r>
            <a:r>
              <a:rPr lang="en-US" dirty="0" smtClean="0"/>
              <a:t> </a:t>
            </a:r>
            <a:r>
              <a:rPr lang="en-US" dirty="0"/>
              <a:t>INSERT,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smtClean="0"/>
              <a:t>UPDATE</a:t>
            </a:r>
            <a:r>
              <a:rPr lang="ru-RU" dirty="0" smtClean="0"/>
              <a:t> или</a:t>
            </a:r>
            <a:r>
              <a:rPr lang="en-US" dirty="0" smtClean="0"/>
              <a:t> DELETE</a:t>
            </a:r>
            <a:endParaRPr lang="en-US" dirty="0"/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561975" y="4568825"/>
            <a:ext cx="14542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/>
              <a:t>Категории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13" name="Picture 18" descr="H:\PPT Graphics\MSL_PNG_Object_Library\Stre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286124"/>
            <a:ext cx="22034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7" descr="H:\PPT Graphics\MSL_PNG_Object_Library\AutomatedSyste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1588" y="3687762"/>
            <a:ext cx="147637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b="1" dirty="0"/>
              <a:t>CREATE TRIGGER </a:t>
            </a:r>
            <a:r>
              <a:rPr lang="en-US" dirty="0"/>
              <a:t>[ </a:t>
            </a:r>
            <a:r>
              <a:rPr lang="en-US" dirty="0" err="1"/>
              <a:t>schema_name</a:t>
            </a:r>
            <a:r>
              <a:rPr lang="en-US" dirty="0"/>
              <a:t> . </a:t>
            </a:r>
            <a:r>
              <a:rPr lang="en-US" dirty="0" smtClean="0"/>
              <a:t>]</a:t>
            </a:r>
            <a:r>
              <a:rPr lang="ru-RU" dirty="0" smtClean="0"/>
              <a:t> 	</a:t>
            </a:r>
            <a:r>
              <a:rPr lang="en-US" dirty="0" err="1" smtClean="0"/>
              <a:t>trigger_name</a:t>
            </a:r>
            <a:r>
              <a:rPr lang="en-US" dirty="0" smtClean="0"/>
              <a:t> 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ON { table | view } </a:t>
            </a:r>
          </a:p>
          <a:p>
            <a:pPr marL="109728" indent="0">
              <a:buNone/>
            </a:pPr>
            <a:r>
              <a:rPr lang="en-US" dirty="0"/>
              <a:t>[ WITH &lt;</a:t>
            </a:r>
            <a:r>
              <a:rPr lang="en-US" dirty="0" err="1"/>
              <a:t>dml_trigger_option</a:t>
            </a:r>
            <a:r>
              <a:rPr lang="en-US" dirty="0"/>
              <a:t>&gt; [ ,...n ] ]</a:t>
            </a:r>
          </a:p>
          <a:p>
            <a:pPr marL="109728" indent="0">
              <a:buNone/>
            </a:pPr>
            <a:r>
              <a:rPr lang="en-US" dirty="0"/>
              <a:t>{ FOR | AFTER | INSTEAD OF } </a:t>
            </a:r>
          </a:p>
          <a:p>
            <a:pPr marL="109728" indent="0">
              <a:buNone/>
            </a:pPr>
            <a:r>
              <a:rPr lang="en-US" dirty="0"/>
              <a:t>{ [ INSERT ] [ , ] [ UPDATE ] [ , ] [ DELETE ] } </a:t>
            </a:r>
          </a:p>
          <a:p>
            <a:pPr marL="109728" indent="0">
              <a:buNone/>
            </a:pPr>
            <a:r>
              <a:rPr lang="en-US" dirty="0"/>
              <a:t>[ WITH APPEND ] </a:t>
            </a:r>
          </a:p>
          <a:p>
            <a:pPr marL="109728" indent="0">
              <a:buNone/>
            </a:pPr>
            <a:r>
              <a:rPr lang="en-US" dirty="0"/>
              <a:t>[ NOT FOR REPLICATION ] </a:t>
            </a:r>
          </a:p>
          <a:p>
            <a:pPr marL="109728" indent="0" algn="r">
              <a:buNone/>
            </a:pPr>
            <a:r>
              <a:rPr lang="en-US" dirty="0"/>
              <a:t>AS { </a:t>
            </a:r>
            <a:r>
              <a:rPr lang="en-US" dirty="0" err="1"/>
              <a:t>sql_statement</a:t>
            </a:r>
            <a:r>
              <a:rPr lang="en-US" dirty="0"/>
              <a:t>  [ ; ] [ ,...n ] | EXTERNAL NAME &lt;method </a:t>
            </a:r>
            <a:r>
              <a:rPr lang="en-US" dirty="0" err="1"/>
              <a:t>specifier</a:t>
            </a:r>
            <a:r>
              <a:rPr lang="en-US" dirty="0"/>
              <a:t> [ ; ] &gt; </a:t>
            </a:r>
            <a:r>
              <a:rPr lang="en-US" dirty="0" smtClean="0"/>
              <a:t>}</a:t>
            </a:r>
            <a:r>
              <a:rPr lang="ru-RU" dirty="0" smtClean="0"/>
              <a:t>  - </a:t>
            </a:r>
            <a:r>
              <a:rPr lang="ru-RU" u="sng" dirty="0" smtClean="0">
                <a:solidFill>
                  <a:schemeClr val="bg2">
                    <a:lumMod val="25000"/>
                  </a:schemeClr>
                </a:solidFill>
              </a:rPr>
              <a:t>тело триггера</a:t>
            </a:r>
            <a:endParaRPr lang="en-US" u="sng" dirty="0">
              <a:solidFill>
                <a:schemeClr val="bg2">
                  <a:lumMod val="25000"/>
                </a:schemeClr>
              </a:solidFill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Синтаксис команды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218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INSERT, DELETE </a:t>
            </a:r>
            <a:r>
              <a:rPr lang="ru-RU" sz="3200" dirty="0" smtClean="0"/>
              <a:t>и </a:t>
            </a:r>
            <a:r>
              <a:rPr lang="en-US" sz="3200" dirty="0" smtClean="0"/>
              <a:t>UPDATE </a:t>
            </a:r>
            <a:r>
              <a:rPr lang="ru-RU" sz="3200" dirty="0" smtClean="0"/>
              <a:t>триггеры</a:t>
            </a:r>
            <a:endParaRPr lang="ru-RU" sz="3200" dirty="0"/>
          </a:p>
        </p:txBody>
      </p:sp>
      <p:sp>
        <p:nvSpPr>
          <p:cNvPr id="5" name="Rounded Rectangle 849923"/>
          <p:cNvSpPr>
            <a:spLocks noChangeArrowheads="1"/>
          </p:cNvSpPr>
          <p:nvPr/>
        </p:nvSpPr>
        <p:spPr bwMode="auto">
          <a:xfrm>
            <a:off x="590550" y="1214422"/>
            <a:ext cx="7961313" cy="227330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6" name="Rounded Rectangle 844804"/>
          <p:cNvSpPr>
            <a:spLocks noChangeArrowheads="1"/>
          </p:cNvSpPr>
          <p:nvPr/>
        </p:nvSpPr>
        <p:spPr bwMode="auto">
          <a:xfrm>
            <a:off x="835025" y="1368410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b="0" dirty="0">
                <a:latin typeface="Arial" pitchFamily="34" charset="0"/>
              </a:rPr>
              <a:t>     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en-US" dirty="0"/>
              <a:t>    </a:t>
            </a:r>
            <a:r>
              <a:rPr lang="ru-RU" dirty="0" smtClean="0"/>
              <a:t>Инструкция выполнена</a:t>
            </a:r>
            <a:endParaRPr lang="en-US" dirty="0"/>
          </a:p>
          <a:p>
            <a:pPr algn="l">
              <a:lnSpc>
                <a:spcPct val="9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7" name="Rounded Rectangle 844806"/>
          <p:cNvSpPr>
            <a:spLocks noChangeArrowheads="1"/>
          </p:cNvSpPr>
          <p:nvPr/>
        </p:nvSpPr>
        <p:spPr bwMode="auto">
          <a:xfrm>
            <a:off x="835025" y="2025635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en-US" dirty="0"/>
              <a:t>    </a:t>
            </a:r>
            <a:r>
              <a:rPr lang="ru-RU" dirty="0" smtClean="0"/>
              <a:t>Инструкция записана в журнал</a:t>
            </a:r>
            <a:endParaRPr lang="en-US" dirty="0"/>
          </a:p>
        </p:txBody>
      </p:sp>
      <p:sp>
        <p:nvSpPr>
          <p:cNvPr id="8" name="Rounded Rectangle 844804"/>
          <p:cNvSpPr>
            <a:spLocks noChangeArrowheads="1"/>
          </p:cNvSpPr>
          <p:nvPr/>
        </p:nvSpPr>
        <p:spPr bwMode="auto">
          <a:xfrm>
            <a:off x="844550" y="2692385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b="0" dirty="0">
                <a:latin typeface="Arial" pitchFamily="34" charset="0"/>
              </a:rPr>
              <a:t>     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en-US" dirty="0"/>
              <a:t>    </a:t>
            </a:r>
            <a:r>
              <a:rPr lang="ru-RU" dirty="0" smtClean="0"/>
              <a:t>Соответствующий </a:t>
            </a:r>
            <a:r>
              <a:rPr lang="en-US" dirty="0" smtClean="0"/>
              <a:t>AFTER </a:t>
            </a:r>
            <a:r>
              <a:rPr lang="ru-RU" dirty="0" smtClean="0"/>
              <a:t>триггер выполнен</a:t>
            </a:r>
            <a:endParaRPr lang="en-US" dirty="0"/>
          </a:p>
          <a:p>
            <a:pPr algn="l">
              <a:lnSpc>
                <a:spcPct val="9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9" name="Rounded Rectangle 15"/>
          <p:cNvSpPr>
            <a:spLocks noChangeArrowheads="1"/>
          </p:cNvSpPr>
          <p:nvPr/>
        </p:nvSpPr>
        <p:spPr bwMode="auto">
          <a:xfrm>
            <a:off x="782638" y="1436672"/>
            <a:ext cx="360362" cy="41116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000">
                <a:solidFill>
                  <a:srgbClr val="990033"/>
                </a:solidFill>
              </a:rPr>
              <a:t>1</a:t>
            </a:r>
          </a:p>
        </p:txBody>
      </p:sp>
      <p:sp>
        <p:nvSpPr>
          <p:cNvPr id="10" name="Rounded Rectangle 16"/>
          <p:cNvSpPr>
            <a:spLocks noChangeArrowheads="1"/>
          </p:cNvSpPr>
          <p:nvPr/>
        </p:nvSpPr>
        <p:spPr bwMode="auto">
          <a:xfrm>
            <a:off x="782638" y="2093897"/>
            <a:ext cx="360362" cy="41116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000">
                <a:solidFill>
                  <a:srgbClr val="990033"/>
                </a:solidFill>
              </a:rPr>
              <a:t>2</a:t>
            </a:r>
          </a:p>
        </p:txBody>
      </p:sp>
      <p:sp>
        <p:nvSpPr>
          <p:cNvPr id="11" name="Rounded Rectangle 836634"/>
          <p:cNvSpPr>
            <a:spLocks noChangeArrowheads="1"/>
          </p:cNvSpPr>
          <p:nvPr/>
        </p:nvSpPr>
        <p:spPr bwMode="auto">
          <a:xfrm>
            <a:off x="782638" y="2760647"/>
            <a:ext cx="360362" cy="41116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000">
                <a:solidFill>
                  <a:srgbClr val="990033"/>
                </a:solidFill>
              </a:rPr>
              <a:t>3</a:t>
            </a:r>
          </a:p>
        </p:txBody>
      </p:sp>
      <p:pic>
        <p:nvPicPr>
          <p:cNvPr id="12" name="Picture 3" descr="H:\PPT Graphics\MSL_PNG_Object_Library\abstract_rectangle01_01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438" y="3571876"/>
            <a:ext cx="809783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669925" y="3775076"/>
            <a:ext cx="7775575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indent="-290513" algn="l" defTabSz="457200" eaLnBrk="1" hangingPunct="1">
              <a:lnSpc>
                <a:spcPct val="90000"/>
              </a:lnSpc>
              <a:spcBef>
                <a:spcPct val="40000"/>
              </a:spcBef>
              <a:buClr>
                <a:srgbClr val="8DACD0"/>
              </a:buClr>
              <a:buSzPct val="70000"/>
              <a:buFont typeface="Wingdings" pitchFamily="2" charset="2"/>
              <a:buNone/>
              <a:defRPr/>
            </a:pPr>
            <a:r>
              <a:rPr lang="en-US" sz="1600" dirty="0">
                <a:solidFill>
                  <a:schemeClr val="tx2"/>
                </a:solidFill>
                <a:latin typeface="+mn-lt"/>
              </a:rPr>
              <a:t>CREATE TRIGGER 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updtProductReview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 ON [Production].[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ProductReview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AFTER UPDATE NOT FOR REPLICATION AS 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BEGIN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UPDATE [Production].[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ProductReview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SET [Production].[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ProductReview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].[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ModifiedDate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 = 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  GETDATE() FROM inserted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WHERE inserted.[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ProductReviewID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 = 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  [Production].[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ProductReview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].[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ProductReviewID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];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END; </a:t>
            </a:r>
          </a:p>
          <a:p>
            <a:pPr algn="l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Триггеры </a:t>
            </a:r>
            <a:r>
              <a:rPr lang="en-US" sz="3600" dirty="0" smtClean="0"/>
              <a:t>INSTEAD OF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590550" y="1214422"/>
            <a:ext cx="7961313" cy="227330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844804"/>
          <p:cNvSpPr>
            <a:spLocks noChangeArrowheads="1"/>
          </p:cNvSpPr>
          <p:nvPr/>
        </p:nvSpPr>
        <p:spPr bwMode="auto">
          <a:xfrm>
            <a:off x="835025" y="1368410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b="0" dirty="0">
                <a:latin typeface="Arial" pitchFamily="34" charset="0"/>
              </a:rPr>
              <a:t>     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en-US" dirty="0"/>
              <a:t>    </a:t>
            </a:r>
            <a:r>
              <a:rPr lang="ru-RU" dirty="0" smtClean="0"/>
              <a:t>Инструкция </a:t>
            </a:r>
            <a:r>
              <a:rPr lang="en-US" dirty="0" smtClean="0"/>
              <a:t>UPDATE</a:t>
            </a:r>
            <a:r>
              <a:rPr lang="en-US" dirty="0"/>
              <a:t>, </a:t>
            </a:r>
            <a:r>
              <a:rPr lang="en-US" dirty="0" smtClean="0"/>
              <a:t>INSERT</a:t>
            </a:r>
            <a:r>
              <a:rPr lang="ru-RU" dirty="0" smtClean="0"/>
              <a:t> или</a:t>
            </a:r>
            <a:r>
              <a:rPr lang="en-US" dirty="0" smtClean="0"/>
              <a:t> </a:t>
            </a:r>
            <a:r>
              <a:rPr lang="en-US" dirty="0"/>
              <a:t>DELETE </a:t>
            </a:r>
            <a:r>
              <a:rPr lang="ru-RU" dirty="0" smtClean="0"/>
              <a:t>выполнена</a:t>
            </a:r>
            <a:endParaRPr lang="en-US" dirty="0"/>
          </a:p>
          <a:p>
            <a:pPr algn="l">
              <a:lnSpc>
                <a:spcPct val="9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6" name="Rounded Rectangle 844806"/>
          <p:cNvSpPr>
            <a:spLocks noChangeArrowheads="1"/>
          </p:cNvSpPr>
          <p:nvPr/>
        </p:nvSpPr>
        <p:spPr bwMode="auto">
          <a:xfrm>
            <a:off x="835025" y="2025635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en-US" dirty="0"/>
              <a:t>    </a:t>
            </a:r>
            <a:r>
              <a:rPr lang="ru-RU" dirty="0" smtClean="0"/>
              <a:t>Выполненная инструкция не происходит</a:t>
            </a:r>
            <a:endParaRPr lang="en-US" dirty="0"/>
          </a:p>
        </p:txBody>
      </p:sp>
      <p:sp>
        <p:nvSpPr>
          <p:cNvPr id="7" name="Rounded Rectangle 844804"/>
          <p:cNvSpPr>
            <a:spLocks noChangeArrowheads="1"/>
          </p:cNvSpPr>
          <p:nvPr/>
        </p:nvSpPr>
        <p:spPr bwMode="auto">
          <a:xfrm>
            <a:off x="844550" y="2692385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b="0" dirty="0">
                <a:latin typeface="Arial" pitchFamily="34" charset="0"/>
              </a:rPr>
              <a:t>     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en-US" dirty="0"/>
              <a:t>    </a:t>
            </a:r>
            <a:r>
              <a:rPr lang="ru-RU" dirty="0" smtClean="0"/>
              <a:t>Инструкции триггера </a:t>
            </a:r>
            <a:r>
              <a:rPr lang="en-US" dirty="0" smtClean="0"/>
              <a:t>INSTEAD </a:t>
            </a:r>
            <a:r>
              <a:rPr lang="en-US" dirty="0"/>
              <a:t>OF </a:t>
            </a:r>
            <a:r>
              <a:rPr lang="ru-RU" dirty="0" smtClean="0"/>
              <a:t>выполнены</a:t>
            </a:r>
            <a:endParaRPr lang="en-US" dirty="0"/>
          </a:p>
          <a:p>
            <a:pPr algn="l">
              <a:lnSpc>
                <a:spcPct val="9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8" name="Rounded Rectangle 17"/>
          <p:cNvSpPr>
            <a:spLocks noChangeArrowheads="1"/>
          </p:cNvSpPr>
          <p:nvPr/>
        </p:nvSpPr>
        <p:spPr bwMode="auto">
          <a:xfrm>
            <a:off x="782638" y="1436672"/>
            <a:ext cx="360362" cy="41116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000">
                <a:solidFill>
                  <a:srgbClr val="990033"/>
                </a:solidFill>
              </a:rPr>
              <a:t>1</a:t>
            </a:r>
          </a:p>
        </p:txBody>
      </p:sp>
      <p:sp>
        <p:nvSpPr>
          <p:cNvPr id="9" name="Rounded Rectangle 18"/>
          <p:cNvSpPr>
            <a:spLocks noChangeArrowheads="1"/>
          </p:cNvSpPr>
          <p:nvPr/>
        </p:nvSpPr>
        <p:spPr bwMode="auto">
          <a:xfrm>
            <a:off x="782638" y="2093897"/>
            <a:ext cx="360362" cy="41116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000">
                <a:solidFill>
                  <a:srgbClr val="990033"/>
                </a:solidFill>
              </a:rPr>
              <a:t>2</a:t>
            </a:r>
          </a:p>
        </p:txBody>
      </p:sp>
      <p:sp>
        <p:nvSpPr>
          <p:cNvPr id="10" name="Rounded Rectangle 836634"/>
          <p:cNvSpPr>
            <a:spLocks noChangeArrowheads="1"/>
          </p:cNvSpPr>
          <p:nvPr/>
        </p:nvSpPr>
        <p:spPr bwMode="auto">
          <a:xfrm>
            <a:off x="782638" y="2760647"/>
            <a:ext cx="360362" cy="41116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000">
                <a:solidFill>
                  <a:srgbClr val="990033"/>
                </a:solidFill>
              </a:rPr>
              <a:t>3</a:t>
            </a:r>
          </a:p>
        </p:txBody>
      </p:sp>
      <p:pic>
        <p:nvPicPr>
          <p:cNvPr id="11" name="Picture 3" descr="H:\PPT Graphics\MSL_PNG_Object_Library\abstract_rectangle01_01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438" y="3571876"/>
            <a:ext cx="809783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669925" y="3775076"/>
            <a:ext cx="7775575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indent="-290513" algn="l" defTabSz="457200" eaLnBrk="1" hangingPunct="1">
              <a:lnSpc>
                <a:spcPct val="90000"/>
              </a:lnSpc>
              <a:spcBef>
                <a:spcPct val="40000"/>
              </a:spcBef>
              <a:buClr>
                <a:srgbClr val="8DACD0"/>
              </a:buClr>
              <a:buSzPct val="70000"/>
              <a:buFont typeface="Wingdings" pitchFamily="2" charset="2"/>
              <a:buNone/>
              <a:defRPr/>
            </a:pPr>
            <a:r>
              <a:rPr lang="en-US" sz="1600" dirty="0">
                <a:solidFill>
                  <a:schemeClr val="tx2"/>
                </a:solidFill>
                <a:latin typeface="+mn-lt"/>
              </a:rPr>
              <a:t>CREATE TRIGGER 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delEmployee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 ON [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HumanResources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].[Employee] 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INSTEAD OF DELETE NOT FOR REPLICATION AS 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BEGIN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SET NOCOUNT ON;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DECLARE @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DeleteCount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int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;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SELECT @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DeleteCount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 = COUNT(*) FROM deleted;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IF @</a:t>
            </a:r>
            <a:r>
              <a:rPr lang="en-US" sz="1600" dirty="0" err="1">
                <a:solidFill>
                  <a:schemeClr val="tx2"/>
                </a:solidFill>
                <a:latin typeface="+mn-lt"/>
              </a:rPr>
              <a:t>DeleteCount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 &gt; 0 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BEGIN …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    END;</a:t>
            </a:r>
            <a:br>
              <a:rPr lang="en-US" sz="1600" dirty="0">
                <a:solidFill>
                  <a:schemeClr val="tx2"/>
                </a:solidFill>
                <a:latin typeface="+mn-lt"/>
              </a:rPr>
            </a:br>
            <a:r>
              <a:rPr lang="en-US" sz="1600" dirty="0">
                <a:solidFill>
                  <a:schemeClr val="tx2"/>
                </a:solidFill>
                <a:latin typeface="+mn-lt"/>
              </a:rPr>
              <a:t>END; </a:t>
            </a:r>
          </a:p>
          <a:p>
            <a:pPr algn="l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dirty="0" smtClean="0"/>
              <a:t>Модуль 5: Реализация хранимых процедур и функций</a:t>
            </a:r>
            <a:endParaRPr lang="ru-RU" sz="2500" dirty="0"/>
          </a:p>
        </p:txBody>
      </p:sp>
      <p:sp>
        <p:nvSpPr>
          <p:cNvPr id="4" name="Содержимое 1"/>
          <p:cNvSpPr>
            <a:spLocks noGrp="1"/>
          </p:cNvSpPr>
          <p:nvPr>
            <p:ph idx="1"/>
          </p:nvPr>
        </p:nvSpPr>
        <p:spPr>
          <a:xfrm>
            <a:off x="3857620" y="1481329"/>
            <a:ext cx="4829180" cy="34478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Использование хранимых процедур</a:t>
            </a:r>
          </a:p>
          <a:p>
            <a:pPr>
              <a:buNone/>
            </a:pPr>
            <a:r>
              <a:rPr lang="ru-RU" sz="2400" b="1" dirty="0" smtClean="0"/>
              <a:t>Работа с функциями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3500430" y="1785926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51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/>
          </a:bodyPr>
          <a:lstStyle/>
          <a:p>
            <a:pPr indent="0">
              <a:lnSpc>
                <a:spcPct val="115000"/>
              </a:lnSpc>
              <a:buNone/>
            </a:pP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СИСТЕМНЫЕ ПРОЦЕДУРЫ:   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sp_helptext</a:t>
            </a:r>
            <a:r>
              <a:rPr lang="ru-RU" sz="2800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ИмяПроцедуры</a:t>
            </a:r>
            <a:endParaRPr lang="ru-RU" sz="2800" i="1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2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sp_help</a:t>
            </a:r>
            <a:r>
              <a:rPr lang="ru-RU" sz="2800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ИмяПроцедуры</a:t>
            </a:r>
            <a:endParaRPr lang="ru-RU" sz="2800" i="1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2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sp_stored_procedures</a:t>
            </a:r>
            <a:endParaRPr lang="ru-RU" sz="2800" b="1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 indent="0" algn="just">
              <a:lnSpc>
                <a:spcPct val="115000"/>
              </a:lnSpc>
              <a:buNone/>
            </a:pP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ПОЛЬЗОВАТЕЛЬСКИЕ ПРОЦЕДУРЫ</a:t>
            </a:r>
          </a:p>
          <a:p>
            <a:pPr indent="0" algn="just">
              <a:lnSpc>
                <a:spcPct val="115000"/>
              </a:lnSpc>
              <a:buNone/>
            </a:pPr>
            <a:endParaRPr lang="ru-RU" sz="2000" dirty="0" smtClean="0">
              <a:latin typeface="Calibri"/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buNone/>
              <a:tabLst>
                <a:tab pos="678815" algn="l"/>
              </a:tabLst>
            </a:pPr>
            <a:r>
              <a:rPr lang="ru-RU" sz="2800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  ВРЕМЕННЫЕ ПРОЦЕДУРЫ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/>
                <a:ea typeface="Calibri"/>
                <a:cs typeface="Times New Roman"/>
              </a:rPr>
              <a:t>Виды </a:t>
            </a:r>
            <a:r>
              <a:rPr lang="ru-RU" sz="4400" dirty="0">
                <a:latin typeface="Times New Roman"/>
                <a:ea typeface="Calibri"/>
                <a:cs typeface="Times New Roman"/>
              </a:rPr>
              <a:t>хранимых </a:t>
            </a:r>
            <a:r>
              <a:rPr lang="ru-RU" sz="4400" dirty="0" smtClean="0">
                <a:latin typeface="Times New Roman"/>
                <a:ea typeface="Calibri"/>
                <a:cs typeface="Times New Roman"/>
              </a:rPr>
              <a:t>процедур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495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Синтаксис создания хранимых процедур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422275" y="1428737"/>
            <a:ext cx="8459788" cy="4786346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70000"/>
              </a:spcBef>
              <a:buClr>
                <a:srgbClr val="FF8119"/>
              </a:buClr>
              <a:buSzPct val="90000"/>
            </a:pPr>
            <a:r>
              <a:rPr lang="en-US">
                <a:solidFill>
                  <a:prstClr val="black"/>
                </a:solidFill>
              </a:rPr>
              <a:t>CREATE { PROC | PROCEDURE } [schema_name.] procedure_name [ ; number ]     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	[ { @parameter [ type_schema_name. ] data_type }        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	 [ VARYING ] [ = default ] [ OUT | OUTPUT ] [READONLY]     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	] [ ,...n ]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[ WITH &lt;procedure_option&gt; [ ,...n ] ]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[ FOR REPLICATION ]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AS { &lt;sql_statement&gt; [;][ ...n ] | &lt;method_specifier&gt; }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[;]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&lt;procedure_option&gt; ::=     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	[ ENCRYPTION ]    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	[ RECOMPILE ]     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	[ EXECUTE_AS_Clause ]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/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&lt;sql_statement&gt; ::=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{ [ BEGIN ] statements [ END ] }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&lt;method_specifier&gt; ::= </a:t>
            </a:r>
            <a:br>
              <a:rPr lang="en-US">
                <a:solidFill>
                  <a:prstClr val="black"/>
                </a:solidFill>
              </a:rPr>
            </a:br>
            <a:r>
              <a:rPr lang="en-US">
                <a:solidFill>
                  <a:prstClr val="black"/>
                </a:solidFill>
              </a:rPr>
              <a:t>EXTERNAL NAME assembly_name.class_name.method_name</a:t>
            </a:r>
          </a:p>
          <a:p>
            <a:pPr eaLnBrk="0" hangingPunct="0"/>
            <a:endParaRPr lang="en-US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>
            <a:normAutofit/>
          </a:bodyPr>
          <a:lstStyle/>
          <a:p>
            <a:pPr marL="109728"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Пример: Создание хранимой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процедуры для вывода данных о студентах,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у которых средний балл больше заданной величины: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CREATE PROCEDURE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СрБАЛЛ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@X Real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AS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SELECT *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FROM Студенты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WHERE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r>
              <a:rPr lang="ru-RU" sz="2800" dirty="0">
                <a:latin typeface="Times New Roman"/>
                <a:ea typeface="Calibri"/>
              </a:rPr>
              <a:t>(Оценка1+ Оценка2+ Оценка3)/3&gt;@X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79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Рекомендации по работе с хранимыми процедурами</a:t>
            </a:r>
            <a:endParaRPr lang="ru-RU" sz="3600" dirty="0"/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458788" y="1687500"/>
            <a:ext cx="7751762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74625" indent="-174625">
              <a:lnSpc>
                <a:spcPct val="90000"/>
              </a:lnSpc>
              <a:spcBef>
                <a:spcPct val="70000"/>
              </a:spcBef>
              <a:buClr>
                <a:srgbClr val="FF8119"/>
              </a:buClr>
              <a:buSzPct val="90000"/>
              <a:buFontTx/>
              <a:buChar char="•"/>
              <a:defRPr/>
            </a:pPr>
            <a:endParaRPr lang="en-US" sz="2000" kern="0" dirty="0">
              <a:solidFill>
                <a:prstClr val="black"/>
              </a:solidFill>
            </a:endParaRPr>
          </a:p>
        </p:txBody>
      </p:sp>
      <p:sp>
        <p:nvSpPr>
          <p:cNvPr id="5" name="Rounded Rectangle 849923"/>
          <p:cNvSpPr>
            <a:spLocks noChangeArrowheads="1"/>
          </p:cNvSpPr>
          <p:nvPr/>
        </p:nvSpPr>
        <p:spPr bwMode="auto">
          <a:xfrm>
            <a:off x="334963" y="1643050"/>
            <a:ext cx="8459787" cy="4116416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ru-RU" sz="2000" dirty="0" smtClean="0">
                <a:solidFill>
                  <a:prstClr val="black"/>
                </a:solidFill>
              </a:rPr>
              <a:t>Инструкции по созданию хранимых процедур</a:t>
            </a:r>
            <a:r>
              <a:rPr lang="en-US" sz="2000" dirty="0" smtClean="0">
                <a:solidFill>
                  <a:prstClr val="black"/>
                </a:solidFill>
              </a:rPr>
              <a:t>: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" name="Rounded Rectangle 849924"/>
          <p:cNvSpPr>
            <a:spLocks noChangeArrowheads="1"/>
          </p:cNvSpPr>
          <p:nvPr/>
        </p:nvSpPr>
        <p:spPr bwMode="auto">
          <a:xfrm>
            <a:off x="552450" y="2127237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Задание имен объектов в теле хранимой процедуры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49250" y="2230425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8" name="Rounded Rectangle 849924"/>
          <p:cNvSpPr>
            <a:spLocks noChangeArrowheads="1"/>
          </p:cNvSpPr>
          <p:nvPr/>
        </p:nvSpPr>
        <p:spPr bwMode="auto">
          <a:xfrm>
            <a:off x="552450" y="2844787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Одна </a:t>
            </a:r>
            <a:r>
              <a:rPr lang="ru-RU" dirty="0" err="1" smtClean="0">
                <a:solidFill>
                  <a:prstClr val="black"/>
                </a:solidFill>
              </a:rPr>
              <a:t>харнимая</a:t>
            </a:r>
            <a:r>
              <a:rPr lang="ru-RU" dirty="0" smtClean="0">
                <a:solidFill>
                  <a:prstClr val="black"/>
                </a:solidFill>
              </a:rPr>
              <a:t> процедура для выполнения одной задачи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393700" y="2927337"/>
            <a:ext cx="438150" cy="39211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2" name="Rounded Rectangle 849924"/>
          <p:cNvSpPr>
            <a:spLocks noChangeArrowheads="1"/>
          </p:cNvSpPr>
          <p:nvPr/>
        </p:nvSpPr>
        <p:spPr bwMode="auto">
          <a:xfrm>
            <a:off x="549275" y="3544888"/>
            <a:ext cx="8089900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Задание имени хранимой процедуры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ounded Rectangle 10"/>
          <p:cNvSpPr>
            <a:spLocks noChangeArrowheads="1"/>
          </p:cNvSpPr>
          <p:nvPr/>
        </p:nvSpPr>
        <p:spPr bwMode="auto">
          <a:xfrm>
            <a:off x="368300" y="3670300"/>
            <a:ext cx="438150" cy="39211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4" name="Rounded Rectangle 849924"/>
          <p:cNvSpPr>
            <a:spLocks noChangeArrowheads="1"/>
          </p:cNvSpPr>
          <p:nvPr/>
        </p:nvSpPr>
        <p:spPr bwMode="auto">
          <a:xfrm>
            <a:off x="554038" y="4283075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Контекст выполнения хранимой процедуры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Rounded Rectangle 10"/>
          <p:cNvSpPr>
            <a:spLocks noChangeArrowheads="1"/>
          </p:cNvSpPr>
          <p:nvPr/>
        </p:nvSpPr>
        <p:spPr bwMode="auto">
          <a:xfrm>
            <a:off x="373063" y="4408488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6" name="Rounded Rectangle 849924"/>
          <p:cNvSpPr>
            <a:spLocks noChangeArrowheads="1"/>
          </p:cNvSpPr>
          <p:nvPr/>
        </p:nvSpPr>
        <p:spPr bwMode="auto">
          <a:xfrm>
            <a:off x="554038" y="4973648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Используйте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@@</a:t>
            </a:r>
            <a:r>
              <a:rPr lang="en-US" dirty="0" err="1" smtClean="0">
                <a:solidFill>
                  <a:prstClr val="black"/>
                </a:solidFill>
              </a:rPr>
              <a:t>nestlevel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Rounded Rectangle 10"/>
          <p:cNvSpPr>
            <a:spLocks noChangeArrowheads="1"/>
          </p:cNvSpPr>
          <p:nvPr/>
        </p:nvSpPr>
        <p:spPr bwMode="auto">
          <a:xfrm>
            <a:off x="373063" y="5099061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</p:spTree>
    <p:extLst>
      <p:ext uri="{BB962C8B-B14F-4D97-AF65-F5344CB8AC3E}">
        <p14:creationId xmlns:p14="http://schemas.microsoft.com/office/powerpoint/2010/main" val="117673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Параметризованные хранимые процедуры</a:t>
            </a:r>
            <a:endParaRPr lang="ru-RU" sz="3600" dirty="0"/>
          </a:p>
        </p:txBody>
      </p:sp>
      <p:sp>
        <p:nvSpPr>
          <p:cNvPr id="4" name="Rounded Rectangle 849924"/>
          <p:cNvSpPr>
            <a:spLocks noChangeArrowheads="1"/>
          </p:cNvSpPr>
          <p:nvPr/>
        </p:nvSpPr>
        <p:spPr bwMode="auto">
          <a:xfrm>
            <a:off x="1619250" y="2357430"/>
            <a:ext cx="3106738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>
                <a:solidFill>
                  <a:prstClr val="black"/>
                </a:solidFill>
              </a:rPr>
              <a:t>      Input parameters</a:t>
            </a:r>
          </a:p>
        </p:txBody>
      </p:sp>
      <p:sp>
        <p:nvSpPr>
          <p:cNvPr id="5" name="Rounded Rectangle 849924"/>
          <p:cNvSpPr>
            <a:spLocks noChangeArrowheads="1"/>
          </p:cNvSpPr>
          <p:nvPr/>
        </p:nvSpPr>
        <p:spPr bwMode="auto">
          <a:xfrm>
            <a:off x="4359275" y="3286124"/>
            <a:ext cx="3108325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r"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>
                <a:solidFill>
                  <a:prstClr val="black"/>
                </a:solidFill>
              </a:rPr>
              <a:t>Output parameters     </a:t>
            </a:r>
          </a:p>
        </p:txBody>
      </p:sp>
      <p:sp>
        <p:nvSpPr>
          <p:cNvPr id="6" name="Rounded Rectangle 849924"/>
          <p:cNvSpPr>
            <a:spLocks noChangeArrowheads="1"/>
          </p:cNvSpPr>
          <p:nvPr/>
        </p:nvSpPr>
        <p:spPr bwMode="auto">
          <a:xfrm>
            <a:off x="1644650" y="4357694"/>
            <a:ext cx="3108325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>
                <a:solidFill>
                  <a:prstClr val="black"/>
                </a:solidFill>
              </a:rPr>
              <a:t>     Return values</a:t>
            </a:r>
          </a:p>
        </p:txBody>
      </p: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1071538" y="4357694"/>
            <a:ext cx="970952" cy="1285884"/>
            <a:chOff x="4317" y="1552"/>
            <a:chExt cx="928" cy="1229"/>
          </a:xfrm>
        </p:grpSpPr>
        <p:pic>
          <p:nvPicPr>
            <p:cNvPr id="8" name="Picture 18" descr="Document_Cod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7" y="1552"/>
              <a:ext cx="620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5" descr="arrow09_0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23" y="2003"/>
              <a:ext cx="722" cy="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29"/>
          <p:cNvSpPr txBox="1">
            <a:spLocks noChangeArrowheads="1"/>
          </p:cNvSpPr>
          <p:nvPr/>
        </p:nvSpPr>
        <p:spPr bwMode="auto">
          <a:xfrm>
            <a:off x="423863" y="1571612"/>
            <a:ext cx="8374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prstClr val="black"/>
                </a:solidFill>
              </a:rPr>
              <a:t>Основные компоненты параметризованных хранимых процедур</a:t>
            </a:r>
            <a:r>
              <a:rPr lang="en-US" dirty="0" smtClean="0">
                <a:solidFill>
                  <a:prstClr val="black"/>
                </a:solidFill>
              </a:rPr>
              <a:t>: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Типы функций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277813" y="1428736"/>
            <a:ext cx="8459787" cy="3514725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ru-RU" sz="2000" dirty="0" smtClean="0">
                <a:solidFill>
                  <a:prstClr val="black"/>
                </a:solidFill>
              </a:rPr>
              <a:t>Типы функций </a:t>
            </a:r>
            <a:r>
              <a:rPr lang="en-US" sz="2000" dirty="0" smtClean="0">
                <a:solidFill>
                  <a:prstClr val="black"/>
                </a:solidFill>
              </a:rPr>
              <a:t>SQL Server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" name="Rounded Rectangle 849924"/>
          <p:cNvSpPr>
            <a:spLocks noChangeArrowheads="1"/>
          </p:cNvSpPr>
          <p:nvPr/>
        </p:nvSpPr>
        <p:spPr bwMode="auto">
          <a:xfrm>
            <a:off x="495300" y="1912923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Скалярные функции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292100" y="2016111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7" name="Rounded Rectangle 849924"/>
          <p:cNvSpPr>
            <a:spLocks noChangeArrowheads="1"/>
          </p:cNvSpPr>
          <p:nvPr/>
        </p:nvSpPr>
        <p:spPr bwMode="auto">
          <a:xfrm>
            <a:off x="495300" y="2630473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Табличные функции с одним запросом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ounded Rectangle 849924"/>
          <p:cNvSpPr>
            <a:spLocks noChangeArrowheads="1"/>
          </p:cNvSpPr>
          <p:nvPr/>
        </p:nvSpPr>
        <p:spPr bwMode="auto">
          <a:xfrm>
            <a:off x="495300" y="3306748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err="1" smtClean="0">
                <a:solidFill>
                  <a:prstClr val="black"/>
                </a:solidFill>
              </a:rPr>
              <a:t>Многооператорные</a:t>
            </a:r>
            <a:r>
              <a:rPr lang="ru-RU" dirty="0" smtClean="0">
                <a:solidFill>
                  <a:prstClr val="black"/>
                </a:solidFill>
              </a:rPr>
              <a:t> табличные функции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336550" y="2713023"/>
            <a:ext cx="438150" cy="39211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314325" y="3432161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1" name="Rounded Rectangle 849924"/>
          <p:cNvSpPr>
            <a:spLocks noChangeArrowheads="1"/>
          </p:cNvSpPr>
          <p:nvPr/>
        </p:nvSpPr>
        <p:spPr bwMode="auto">
          <a:xfrm>
            <a:off x="509588" y="4014773"/>
            <a:ext cx="8089900" cy="547688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dirty="0">
                <a:solidFill>
                  <a:prstClr val="black"/>
                </a:solidFill>
              </a:rPr>
              <a:t>     </a:t>
            </a:r>
            <a:r>
              <a:rPr lang="ru-RU" dirty="0" smtClean="0">
                <a:solidFill>
                  <a:prstClr val="black"/>
                </a:solidFill>
              </a:rPr>
              <a:t>Встроенные функции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Rounded Rectangle 9"/>
          <p:cNvSpPr>
            <a:spLocks noChangeArrowheads="1"/>
          </p:cNvSpPr>
          <p:nvPr/>
        </p:nvSpPr>
        <p:spPr bwMode="auto">
          <a:xfrm>
            <a:off x="328613" y="4140186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</p:spTree>
    <p:extLst>
      <p:ext uri="{BB962C8B-B14F-4D97-AF65-F5344CB8AC3E}">
        <p14:creationId xmlns:p14="http://schemas.microsoft.com/office/powerpoint/2010/main" val="283918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Детерминированные и недетерминированные функции</a:t>
            </a:r>
            <a:endParaRPr lang="ru-RU" sz="3600" dirty="0"/>
          </a:p>
        </p:txBody>
      </p:sp>
      <p:graphicFrame>
        <p:nvGraphicFramePr>
          <p:cNvPr id="4" name="Group 26"/>
          <p:cNvGraphicFramePr>
            <a:graphicFrameLocks noGrp="1"/>
          </p:cNvGraphicFramePr>
          <p:nvPr/>
        </p:nvGraphicFramePr>
        <p:xfrm>
          <a:off x="258763" y="1571612"/>
          <a:ext cx="8616950" cy="237109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898775"/>
                <a:gridCol w="5718175"/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Тип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Описание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Детерминированные функции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Всегда возвращают одно и то же значение для одних и тех же входных данных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Недетерминированные функции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Могут возвращать разные значения для одних и тех же входных данных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Встроенные функции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Могут быть детерминированными или недетерминированными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Rounded Rectangle 849923"/>
          <p:cNvSpPr>
            <a:spLocks noChangeArrowheads="1"/>
          </p:cNvSpPr>
          <p:nvPr/>
        </p:nvSpPr>
        <p:spPr bwMode="auto">
          <a:xfrm>
            <a:off x="306388" y="4786322"/>
            <a:ext cx="8459787" cy="1209675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SELECT </a:t>
            </a:r>
          </a:p>
          <a:p>
            <a:r>
              <a:rPr lang="en-US" dirty="0">
                <a:solidFill>
                  <a:prstClr val="black"/>
                </a:solidFill>
              </a:rPr>
              <a:t> [</a:t>
            </a:r>
            <a:r>
              <a:rPr lang="en-US" dirty="0" err="1">
                <a:solidFill>
                  <a:prstClr val="black"/>
                </a:solidFill>
              </a:rPr>
              <a:t>IsDeterministic</a:t>
            </a:r>
            <a:r>
              <a:rPr lang="en-US" dirty="0">
                <a:solidFill>
                  <a:prstClr val="black"/>
                </a:solidFill>
              </a:rPr>
              <a:t>] = </a:t>
            </a:r>
            <a:r>
              <a:rPr lang="en-US" dirty="0" err="1">
                <a:solidFill>
                  <a:prstClr val="black"/>
                </a:solidFill>
              </a:rPr>
              <a:t>objectproperty</a:t>
            </a:r>
            <a:r>
              <a:rPr lang="en-US" dirty="0">
                <a:solidFill>
                  <a:prstClr val="black"/>
                </a:solidFill>
              </a:rPr>
              <a:t>(</a:t>
            </a:r>
            <a:r>
              <a:rPr lang="en-US" dirty="0" err="1">
                <a:solidFill>
                  <a:prstClr val="black"/>
                </a:solidFill>
              </a:rPr>
              <a:t>object_id</a:t>
            </a:r>
            <a:r>
              <a:rPr lang="en-US" dirty="0">
                <a:solidFill>
                  <a:prstClr val="black"/>
                </a:solidFill>
              </a:rPr>
              <a:t>('</a:t>
            </a:r>
            <a:r>
              <a:rPr lang="en-US" dirty="0" err="1">
                <a:solidFill>
                  <a:prstClr val="black"/>
                </a:solidFill>
              </a:rPr>
              <a:t>dbo.myUDF</a:t>
            </a:r>
            <a:r>
              <a:rPr lang="en-US" dirty="0">
                <a:solidFill>
                  <a:prstClr val="black"/>
                </a:solidFill>
              </a:rPr>
              <a:t>'),</a:t>
            </a:r>
          </a:p>
          <a:p>
            <a:r>
              <a:rPr lang="en-US" dirty="0">
                <a:solidFill>
                  <a:prstClr val="black"/>
                </a:solidFill>
              </a:rPr>
              <a:t>'</a:t>
            </a:r>
            <a:r>
              <a:rPr lang="en-US" dirty="0" err="1">
                <a:solidFill>
                  <a:prstClr val="black"/>
                </a:solidFill>
              </a:rPr>
              <a:t>IsDeterministic</a:t>
            </a:r>
            <a:r>
              <a:rPr lang="en-US" dirty="0">
                <a:solidFill>
                  <a:prstClr val="black"/>
                </a:solidFill>
              </a:rPr>
              <a:t>')</a:t>
            </a:r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214282" y="4357694"/>
            <a:ext cx="8823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prstClr val="black"/>
                </a:solidFill>
              </a:rPr>
              <a:t>Детерминированная функция или нет?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47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Рекомендации по работе с функциями</a:t>
            </a:r>
            <a:endParaRPr lang="ru-RU" sz="3600" dirty="0"/>
          </a:p>
        </p:txBody>
      </p:sp>
      <p:sp>
        <p:nvSpPr>
          <p:cNvPr id="5" name="AutoShape 54"/>
          <p:cNvSpPr>
            <a:spLocks noChangeArrowheads="1"/>
          </p:cNvSpPr>
          <p:nvPr/>
        </p:nvSpPr>
        <p:spPr bwMode="auto">
          <a:xfrm>
            <a:off x="1279525" y="1841487"/>
            <a:ext cx="6527800" cy="612775"/>
          </a:xfrm>
          <a:prstGeom prst="roundRect">
            <a:avLst>
              <a:gd name="adj" fmla="val 4083"/>
            </a:avLst>
          </a:prstGeom>
          <a:gradFill rotWithShape="1">
            <a:gsLst>
              <a:gs pos="0">
                <a:srgbClr val="F0F1E1"/>
              </a:gs>
              <a:gs pos="100000">
                <a:srgbClr val="D5D69C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lIns="411480" tIns="228600" bIns="228600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sz="2200" dirty="0" smtClean="0">
                <a:solidFill>
                  <a:prstClr val="black"/>
                </a:solidFill>
                <a:latin typeface="Arial Narrow" pitchFamily="34" charset="0"/>
              </a:rPr>
              <a:t>Определите тип функции</a:t>
            </a:r>
            <a:endParaRPr lang="en-US" sz="2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6" name="AutoShape 55"/>
          <p:cNvSpPr>
            <a:spLocks noChangeArrowheads="1"/>
          </p:cNvSpPr>
          <p:nvPr/>
        </p:nvSpPr>
        <p:spPr bwMode="auto">
          <a:xfrm>
            <a:off x="1139825" y="1919274"/>
            <a:ext cx="392113" cy="4572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folHlink"/>
              </a:gs>
              <a:gs pos="50000">
                <a:srgbClr val="F0F0F0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7" name="AutoShape 56"/>
          <p:cNvSpPr>
            <a:spLocks noChangeArrowheads="1"/>
          </p:cNvSpPr>
          <p:nvPr/>
        </p:nvSpPr>
        <p:spPr bwMode="auto">
          <a:xfrm>
            <a:off x="1279525" y="2574912"/>
            <a:ext cx="6527800" cy="612775"/>
          </a:xfrm>
          <a:prstGeom prst="roundRect">
            <a:avLst>
              <a:gd name="adj" fmla="val 4083"/>
            </a:avLst>
          </a:prstGeom>
          <a:gradFill rotWithShape="1">
            <a:gsLst>
              <a:gs pos="0">
                <a:srgbClr val="F0F1E1"/>
              </a:gs>
              <a:gs pos="100000">
                <a:srgbClr val="D5D69C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lIns="411480" tIns="228600" bIns="228600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sz="2200" dirty="0" smtClean="0">
                <a:solidFill>
                  <a:prstClr val="black"/>
                </a:solidFill>
                <a:latin typeface="Arial Narrow" pitchFamily="34" charset="0"/>
              </a:rPr>
              <a:t>Создавайте одну функцию для одной задачи</a:t>
            </a:r>
            <a:endParaRPr lang="en-US" sz="2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8" name="AutoShape 57"/>
          <p:cNvSpPr>
            <a:spLocks noChangeArrowheads="1"/>
          </p:cNvSpPr>
          <p:nvPr/>
        </p:nvSpPr>
        <p:spPr bwMode="auto">
          <a:xfrm>
            <a:off x="1139825" y="2652699"/>
            <a:ext cx="392113" cy="4572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folHlink"/>
              </a:gs>
              <a:gs pos="50000">
                <a:srgbClr val="F0F0F0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9" name="AutoShape 58"/>
          <p:cNvSpPr>
            <a:spLocks noChangeArrowheads="1"/>
          </p:cNvSpPr>
          <p:nvPr/>
        </p:nvSpPr>
        <p:spPr bwMode="auto">
          <a:xfrm>
            <a:off x="1279525" y="3308337"/>
            <a:ext cx="6527800" cy="612775"/>
          </a:xfrm>
          <a:prstGeom prst="roundRect">
            <a:avLst>
              <a:gd name="adj" fmla="val 4083"/>
            </a:avLst>
          </a:prstGeom>
          <a:gradFill rotWithShape="1">
            <a:gsLst>
              <a:gs pos="0">
                <a:srgbClr val="F0F1E1"/>
              </a:gs>
              <a:gs pos="100000">
                <a:srgbClr val="D5D69C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lIns="411480" tIns="228600" bIns="228600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sz="2200" dirty="0" smtClean="0">
                <a:solidFill>
                  <a:prstClr val="black"/>
                </a:solidFill>
                <a:latin typeface="Arial Narrow" pitchFamily="34" charset="0"/>
              </a:rPr>
              <a:t>Создайте, протестируйте и устраните неполадки</a:t>
            </a:r>
            <a:endParaRPr lang="en-US" sz="2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0" name="AutoShape 59"/>
          <p:cNvSpPr>
            <a:spLocks noChangeArrowheads="1"/>
          </p:cNvSpPr>
          <p:nvPr/>
        </p:nvSpPr>
        <p:spPr bwMode="auto">
          <a:xfrm>
            <a:off x="1139825" y="3386124"/>
            <a:ext cx="392113" cy="4572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folHlink"/>
              </a:gs>
              <a:gs pos="50000">
                <a:srgbClr val="F0F0F0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1" name="AutoShape 60"/>
          <p:cNvSpPr>
            <a:spLocks noChangeArrowheads="1"/>
          </p:cNvSpPr>
          <p:nvPr/>
        </p:nvSpPr>
        <p:spPr bwMode="auto">
          <a:xfrm>
            <a:off x="1279525" y="4041762"/>
            <a:ext cx="6527800" cy="612775"/>
          </a:xfrm>
          <a:prstGeom prst="roundRect">
            <a:avLst>
              <a:gd name="adj" fmla="val 4083"/>
            </a:avLst>
          </a:prstGeom>
          <a:gradFill rotWithShape="1">
            <a:gsLst>
              <a:gs pos="0">
                <a:srgbClr val="F0F1E1"/>
              </a:gs>
              <a:gs pos="100000">
                <a:srgbClr val="D5D69C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lIns="411480" tIns="228600" bIns="228600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sz="2200" dirty="0" smtClean="0">
                <a:solidFill>
                  <a:prstClr val="black"/>
                </a:solidFill>
                <a:latin typeface="Arial Narrow" pitchFamily="34" charset="0"/>
              </a:rPr>
              <a:t>Задайте имена объектов внутри функции</a:t>
            </a:r>
            <a:endParaRPr lang="en-US" sz="2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2" name="AutoShape 61"/>
          <p:cNvSpPr>
            <a:spLocks noChangeArrowheads="1"/>
          </p:cNvSpPr>
          <p:nvPr/>
        </p:nvSpPr>
        <p:spPr bwMode="auto">
          <a:xfrm>
            <a:off x="1139825" y="4119549"/>
            <a:ext cx="392113" cy="4572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folHlink"/>
              </a:gs>
              <a:gs pos="50000">
                <a:srgbClr val="F0F0F0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3" name="AutoShape 62"/>
          <p:cNvSpPr>
            <a:spLocks noChangeArrowheads="1"/>
          </p:cNvSpPr>
          <p:nvPr/>
        </p:nvSpPr>
        <p:spPr bwMode="auto">
          <a:xfrm>
            <a:off x="1279525" y="4775187"/>
            <a:ext cx="6527800" cy="612775"/>
          </a:xfrm>
          <a:prstGeom prst="roundRect">
            <a:avLst>
              <a:gd name="adj" fmla="val 4083"/>
            </a:avLst>
          </a:prstGeom>
          <a:gradFill rotWithShape="1">
            <a:gsLst>
              <a:gs pos="0">
                <a:srgbClr val="F0F1E1"/>
              </a:gs>
              <a:gs pos="100000">
                <a:srgbClr val="D5D69C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lIns="411480" tIns="228600" bIns="228600" anchor="ctr"/>
          <a:lstStyle/>
          <a:p>
            <a:pPr eaLnBrk="0" hangingPunct="0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sz="2200" dirty="0" smtClean="0">
                <a:solidFill>
                  <a:prstClr val="black"/>
                </a:solidFill>
                <a:latin typeface="Arial Narrow" pitchFamily="34" charset="0"/>
              </a:rPr>
              <a:t>Учтите возможность</a:t>
            </a:r>
            <a:r>
              <a:rPr lang="en-US" sz="2200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Arial Narrow" pitchFamily="34" charset="0"/>
              </a:rPr>
              <a:t>SQL Server 2008 </a:t>
            </a:r>
            <a:r>
              <a:rPr lang="ru-RU" sz="2200" dirty="0" smtClean="0">
                <a:solidFill>
                  <a:prstClr val="black"/>
                </a:solidFill>
                <a:latin typeface="Arial Narrow" pitchFamily="34" charset="0"/>
              </a:rPr>
              <a:t>проиндексировать результаты</a:t>
            </a:r>
            <a:endParaRPr lang="en-US" sz="2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4" name="AutoShape 63"/>
          <p:cNvSpPr>
            <a:spLocks noChangeArrowheads="1"/>
          </p:cNvSpPr>
          <p:nvPr/>
        </p:nvSpPr>
        <p:spPr bwMode="auto">
          <a:xfrm>
            <a:off x="1139825" y="4852974"/>
            <a:ext cx="392113" cy="4572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folHlink"/>
              </a:gs>
              <a:gs pos="50000">
                <a:srgbClr val="F0F0F0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</p:spTree>
    <p:extLst>
      <p:ext uri="{BB962C8B-B14F-4D97-AF65-F5344CB8AC3E}">
        <p14:creationId xmlns:p14="http://schemas.microsoft.com/office/powerpoint/2010/main" val="5796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2800" dirty="0" smtClean="0">
                <a:latin typeface="TimesNewRoman"/>
                <a:ea typeface="Calibri"/>
                <a:cs typeface="TimesNewRoman"/>
              </a:rPr>
              <a:t>1</a:t>
            </a:r>
            <a:r>
              <a:rPr lang="ru-RU" sz="2800" dirty="0">
                <a:latin typeface="TimesNewRoman"/>
                <a:ea typeface="Calibri"/>
                <a:cs typeface="TimesNewRoman"/>
              </a:rPr>
              <a:t>. Кодирование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CREATE FUNCTION Calculator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 (@ Opd1 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bigint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,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 @ Opd2 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bigint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,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 @ 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Oprt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char(1) = “*”) 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RETURNS 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bigint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       AS 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              BEGINT 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dirty="0">
                <a:latin typeface="TimesNewRoman"/>
                <a:ea typeface="Calibri"/>
                <a:cs typeface="TimesNewRoman"/>
              </a:rPr>
              <a:t>                     DECLARE @ Result </a:t>
            </a:r>
            <a:r>
              <a:rPr lang="en-US" sz="2800" dirty="0" err="1">
                <a:latin typeface="TimesNewRoman"/>
                <a:ea typeface="Calibri"/>
                <a:cs typeface="TimesNewRoman"/>
              </a:rPr>
              <a:t>bigint</a:t>
            </a:r>
            <a:r>
              <a:rPr lang="en-US" sz="2800" dirty="0">
                <a:latin typeface="TimesNewRoman"/>
                <a:ea typeface="Calibri"/>
                <a:cs typeface="TimesNewRoman"/>
              </a:rPr>
              <a:t> 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>
                <a:latin typeface="TimesNewRoman"/>
                <a:ea typeface="Calibri"/>
                <a:cs typeface="TimesNewRoman"/>
              </a:rPr>
              <a:t>Пример: Создать функцию для выполнения четырех арифметических операций “+”, “- ”, “*” и “/” над целыми операндами типа </a:t>
            </a:r>
            <a:r>
              <a:rPr lang="ru-RU" sz="2000" dirty="0" err="1">
                <a:latin typeface="TimesNewRoman"/>
                <a:ea typeface="Calibri"/>
                <a:cs typeface="TimesNewRoman"/>
              </a:rPr>
              <a:t>bigint</a:t>
            </a:r>
            <a:r>
              <a:rPr lang="ru-RU" sz="2000" dirty="0">
                <a:latin typeface="TimesNewRoman"/>
                <a:ea typeface="Calibri"/>
                <a:cs typeface="TimesNewRoman"/>
              </a:rPr>
              <a:t>, выполнив кодирование и проверку: 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>
                <a:latin typeface="Calibri"/>
                <a:ea typeface="Calibri"/>
                <a:cs typeface="Times New Roman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87686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>
            <a:noAutofit/>
          </a:bodyPr>
          <a:lstStyle/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SET @ Result =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CASE @ </a:t>
            </a:r>
            <a:r>
              <a:rPr lang="en-US" sz="1400" dirty="0" err="1">
                <a:latin typeface="Times New Roman" pitchFamily="18" charset="0"/>
                <a:ea typeface="Calibri"/>
                <a:cs typeface="Times New Roman" pitchFamily="18" charset="0"/>
              </a:rPr>
              <a:t>Oprt</a:t>
            </a: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WHEN “+” THEN @ Opd1 + @ Opd2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WHEN “-” THEN @ Opd1 - @ Opd2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WHEN “*” THEN @ Opd1 * @ Opd2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WHEN “/” THEN @ Opd1 / @ Opd2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ELSE 0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END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Return @ Result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END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2.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Тестирование</a:t>
            </a: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SELECT </a:t>
            </a:r>
            <a:r>
              <a:rPr lang="en-US" sz="1400" dirty="0" err="1">
                <a:latin typeface="Times New Roman" pitchFamily="18" charset="0"/>
                <a:ea typeface="Calibri"/>
                <a:cs typeface="Times New Roman" pitchFamily="18" charset="0"/>
              </a:rPr>
              <a:t>dbo.Calculator</a:t>
            </a: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(4,5, ‘+’),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</a:t>
            </a:r>
            <a:r>
              <a:rPr lang="en-US" sz="1400" dirty="0" err="1">
                <a:latin typeface="Times New Roman" pitchFamily="18" charset="0"/>
                <a:ea typeface="Calibri"/>
                <a:cs typeface="Times New Roman" pitchFamily="18" charset="0"/>
              </a:rPr>
              <a:t>dbo</a:t>
            </a: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. Calculator(3,7, ‘*’) – </a:t>
            </a:r>
            <a:r>
              <a:rPr lang="en-US" sz="1400" dirty="0" err="1">
                <a:latin typeface="Times New Roman" pitchFamily="18" charset="0"/>
                <a:ea typeface="Calibri"/>
                <a:cs typeface="Times New Roman" pitchFamily="18" charset="0"/>
              </a:rPr>
              <a:t>dbo.Calculator</a:t>
            </a: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(64,4,‘/’)*2.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9             -11  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latin typeface="Times New Roman" pitchFamily="18" charset="0"/>
                <a:ea typeface="Calibri"/>
                <a:cs typeface="Times New Roman" pitchFamily="18" charset="0"/>
              </a:rPr>
              <a:t>       (1 row (s) affected) 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46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849</TotalTime>
  <Words>1129</Words>
  <Application>Microsoft Office PowerPoint</Application>
  <PresentationFormat>Экран (4:3)</PresentationFormat>
  <Paragraphs>262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Concourse</vt:lpstr>
      <vt:lpstr>Модуль 4</vt:lpstr>
      <vt:lpstr>Модуль 4: Применение ограничений и триггеров для обеспечения целостности данных</vt:lpstr>
      <vt:lpstr>Типы ограничений</vt:lpstr>
      <vt:lpstr>Синтаксис команды</vt:lpstr>
      <vt:lpstr>Презентация PowerPoint</vt:lpstr>
      <vt:lpstr>Презентация PowerPoint</vt:lpstr>
      <vt:lpstr>Ограничения ключей</vt:lpstr>
      <vt:lpstr>Другие ограничения</vt:lpstr>
      <vt:lpstr>Каскадная ссылочная целостность</vt:lpstr>
      <vt:lpstr>Что такое триггер?</vt:lpstr>
      <vt:lpstr>Синтаксис команды</vt:lpstr>
      <vt:lpstr>INSERT, DELETE и UPDATE триггеры</vt:lpstr>
      <vt:lpstr>Триггеры INSTEAD OF</vt:lpstr>
      <vt:lpstr>Модуль 5: Реализация хранимых процедур и функций</vt:lpstr>
      <vt:lpstr>Виды хранимых процедур </vt:lpstr>
      <vt:lpstr>Синтаксис создания хранимых процедур</vt:lpstr>
      <vt:lpstr>Презентация PowerPoint</vt:lpstr>
      <vt:lpstr>Рекомендации по работе с хранимыми процедурами</vt:lpstr>
      <vt:lpstr>Параметризованные хранимые процедуры</vt:lpstr>
      <vt:lpstr>Типы функций</vt:lpstr>
      <vt:lpstr>Детерминированные и недетерминированные функции</vt:lpstr>
      <vt:lpstr>Рекомендации по работе с функциями</vt:lpstr>
      <vt:lpstr>Пример: Создать функцию для выполнения четырех арифметических операций “+”, “- ”, “*” и “/” над целыми операндами типа bigint, выполнив кодирование и проверку: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2</dc:title>
  <dc:creator>Настенька</dc:creator>
  <cp:lastModifiedBy>Людмила</cp:lastModifiedBy>
  <cp:revision>19</cp:revision>
  <dcterms:created xsi:type="dcterms:W3CDTF">2010-02-28T18:15:26Z</dcterms:created>
  <dcterms:modified xsi:type="dcterms:W3CDTF">2012-02-27T03:23:20Z</dcterms:modified>
</cp:coreProperties>
</file>